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jpg" ContentType="image/jpg"/>
  <Override PartName="/ppt/media/image6.jpg" ContentType="image/jpg"/>
  <Override PartName="/ppt/media/image7.jpg" ContentType="image/jpg"/>
  <Override PartName="/ppt/media/image8.jpg" ContentType="image/jpg"/>
  <Override PartName="/ppt/media/image9.jpg" ContentType="image/jpg"/>
  <Override PartName="/ppt/media/image10.jpg" ContentType="image/jpg"/>
  <Override PartName="/ppt/media/image11.jpg" ContentType="image/jpg"/>
  <Override PartName="/ppt/media/image12.jpg" ContentType="image/jpg"/>
  <Override PartName="/ppt/media/image23.jpg" ContentType="image/jpg"/>
  <Override PartName="/ppt/media/image25.jpg" ContentType="image/jpg"/>
  <Override PartName="/ppt/media/image32.jpg" ContentType="image/jpg"/>
  <Override PartName="/ppt/media/image67.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9.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38" r:id="rId2"/>
    <p:sldId id="404" r:id="rId3"/>
    <p:sldId id="421" r:id="rId4"/>
    <p:sldId id="372" r:id="rId5"/>
    <p:sldId id="373" r:id="rId6"/>
    <p:sldId id="428" r:id="rId7"/>
    <p:sldId id="430" r:id="rId8"/>
    <p:sldId id="401" r:id="rId9"/>
    <p:sldId id="429" r:id="rId10"/>
    <p:sldId id="402" r:id="rId11"/>
    <p:sldId id="374" r:id="rId12"/>
    <p:sldId id="400" r:id="rId13"/>
    <p:sldId id="367" r:id="rId14"/>
    <p:sldId id="418" r:id="rId15"/>
    <p:sldId id="409" r:id="rId16"/>
    <p:sldId id="407" r:id="rId17"/>
    <p:sldId id="408" r:id="rId18"/>
    <p:sldId id="369" r:id="rId19"/>
    <p:sldId id="382" r:id="rId20"/>
    <p:sldId id="384" r:id="rId21"/>
    <p:sldId id="371" r:id="rId22"/>
    <p:sldId id="337" r:id="rId23"/>
    <p:sldId id="437" r:id="rId24"/>
    <p:sldId id="438" r:id="rId25"/>
    <p:sldId id="439" r:id="rId26"/>
    <p:sldId id="441" r:id="rId27"/>
    <p:sldId id="442" r:id="rId28"/>
    <p:sldId id="443" r:id="rId29"/>
    <p:sldId id="444" r:id="rId30"/>
    <p:sldId id="445" r:id="rId31"/>
    <p:sldId id="446" r:id="rId32"/>
    <p:sldId id="447" r:id="rId33"/>
    <p:sldId id="448" r:id="rId34"/>
    <p:sldId id="449" r:id="rId35"/>
    <p:sldId id="420" r:id="rId3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1" autoAdjust="0"/>
    <p:restoredTop sz="89073" autoAdjust="0"/>
  </p:normalViewPr>
  <p:slideViewPr>
    <p:cSldViewPr snapToGrid="0" showGuides="1">
      <p:cViewPr varScale="1">
        <p:scale>
          <a:sx n="118" d="100"/>
          <a:sy n="118" d="100"/>
        </p:scale>
        <p:origin x="108" y="32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45DABE36-1E95-45B5-8C68-6D7A3994E4EA}" type="datetimeFigureOut">
              <a:rPr kumimoji="1" lang="ja-JP" altLang="en-US" smtClean="0"/>
              <a:t>2020/7/17</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F80C76C-26B5-4E45-AE09-B3F53F7FC9CD}" type="slidenum">
              <a:rPr kumimoji="1" lang="ja-JP" altLang="en-US" smtClean="0"/>
              <a:t>‹#›</a:t>
            </a:fld>
            <a:endParaRPr kumimoji="1" lang="ja-JP" altLang="en-US"/>
          </a:p>
        </p:txBody>
      </p:sp>
    </p:spTree>
    <p:extLst>
      <p:ext uri="{BB962C8B-B14F-4D97-AF65-F5344CB8AC3E}">
        <p14:creationId xmlns:p14="http://schemas.microsoft.com/office/powerpoint/2010/main" val="167676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DBB1279-9CC2-45D9-B3EC-CE7EB5F9F729}" type="datetimeFigureOut">
              <a:rPr kumimoji="1" lang="ja-JP" altLang="en-US" smtClean="0"/>
              <a:t>2020/7/17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39908698-9A5D-48EC-86EC-0F92CA65275F}" type="slidenum">
              <a:rPr kumimoji="1" lang="ja-JP" altLang="en-US" smtClean="0"/>
              <a:t>‹#›</a:t>
            </a:fld>
            <a:endParaRPr kumimoji="1" lang="ja-JP" altLang="en-US"/>
          </a:p>
        </p:txBody>
      </p:sp>
    </p:spTree>
    <p:extLst>
      <p:ext uri="{BB962C8B-B14F-4D97-AF65-F5344CB8AC3E}">
        <p14:creationId xmlns:p14="http://schemas.microsoft.com/office/powerpoint/2010/main" val="38573027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19</a:t>
            </a:fld>
            <a:endParaRPr kumimoji="1" lang="ja-JP" altLang="en-US"/>
          </a:p>
        </p:txBody>
      </p:sp>
    </p:spTree>
    <p:extLst>
      <p:ext uri="{BB962C8B-B14F-4D97-AF65-F5344CB8AC3E}">
        <p14:creationId xmlns:p14="http://schemas.microsoft.com/office/powerpoint/2010/main" val="301591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20</a:t>
            </a:fld>
            <a:endParaRPr kumimoji="1" lang="ja-JP" altLang="en-US"/>
          </a:p>
        </p:txBody>
      </p:sp>
    </p:spTree>
    <p:extLst>
      <p:ext uri="{BB962C8B-B14F-4D97-AF65-F5344CB8AC3E}">
        <p14:creationId xmlns:p14="http://schemas.microsoft.com/office/powerpoint/2010/main" val="300188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21</a:t>
            </a:fld>
            <a:endParaRPr kumimoji="1" lang="ja-JP" altLang="en-US"/>
          </a:p>
        </p:txBody>
      </p:sp>
    </p:spTree>
    <p:extLst>
      <p:ext uri="{BB962C8B-B14F-4D97-AF65-F5344CB8AC3E}">
        <p14:creationId xmlns:p14="http://schemas.microsoft.com/office/powerpoint/2010/main" val="387894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26</a:t>
            </a:fld>
            <a:endParaRPr kumimoji="1" lang="ja-JP" altLang="en-US"/>
          </a:p>
        </p:txBody>
      </p:sp>
    </p:spTree>
    <p:extLst>
      <p:ext uri="{BB962C8B-B14F-4D97-AF65-F5344CB8AC3E}">
        <p14:creationId xmlns:p14="http://schemas.microsoft.com/office/powerpoint/2010/main" val="2469276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27</a:t>
            </a:fld>
            <a:endParaRPr kumimoji="1" lang="ja-JP" altLang="en-US"/>
          </a:p>
        </p:txBody>
      </p:sp>
    </p:spTree>
    <p:extLst>
      <p:ext uri="{BB962C8B-B14F-4D97-AF65-F5344CB8AC3E}">
        <p14:creationId xmlns:p14="http://schemas.microsoft.com/office/powerpoint/2010/main" val="2782520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28</a:t>
            </a:fld>
            <a:endParaRPr kumimoji="1" lang="ja-JP" altLang="en-US"/>
          </a:p>
        </p:txBody>
      </p:sp>
    </p:spTree>
    <p:extLst>
      <p:ext uri="{BB962C8B-B14F-4D97-AF65-F5344CB8AC3E}">
        <p14:creationId xmlns:p14="http://schemas.microsoft.com/office/powerpoint/2010/main" val="234030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量子コンピューター</a:t>
            </a:r>
            <a:r>
              <a:rPr kumimoji="1" lang="en-US" altLang="ja-JP" dirty="0" smtClean="0"/>
              <a:t>『QNN』</a:t>
            </a:r>
            <a:r>
              <a:rPr kumimoji="1" lang="ja-JP" altLang="en-US" dirty="0" smtClean="0"/>
              <a:t>は、全長</a:t>
            </a:r>
            <a:r>
              <a:rPr kumimoji="1" lang="en-US" altLang="ja-JP" dirty="0" smtClean="0"/>
              <a:t>1km</a:t>
            </a:r>
            <a:r>
              <a:rPr kumimoji="1" lang="ja-JP" altLang="en-US" dirty="0" smtClean="0"/>
              <a:t>のループ状の光ファイバーに</a:t>
            </a:r>
            <a:r>
              <a:rPr kumimoji="1" lang="en-US" altLang="ja-JP" dirty="0" smtClean="0"/>
              <a:t>2000</a:t>
            </a:r>
            <a:r>
              <a:rPr kumimoji="1" lang="ja-JP" altLang="en-US" dirty="0" smtClean="0"/>
              <a:t>個の光パルスを周回させ、それぞれを</a:t>
            </a:r>
            <a:r>
              <a:rPr kumimoji="1" lang="en-US" altLang="ja-JP" dirty="0" smtClean="0"/>
              <a:t>FPGA</a:t>
            </a:r>
            <a:r>
              <a:rPr kumimoji="1" lang="ja-JP" altLang="en-US" dirty="0" smtClean="0"/>
              <a:t>などを用いて人工的に結合させる。これにより「</a:t>
            </a:r>
            <a:r>
              <a:rPr kumimoji="1" lang="en-US" altLang="ja-JP" dirty="0" smtClean="0"/>
              <a:t>0</a:t>
            </a:r>
            <a:r>
              <a:rPr kumimoji="1" lang="ja-JP" altLang="en-US" dirty="0" smtClean="0"/>
              <a:t>」であると同時に「</a:t>
            </a:r>
            <a:r>
              <a:rPr kumimoji="1" lang="en-US" altLang="ja-JP" dirty="0" smtClean="0"/>
              <a:t>1</a:t>
            </a:r>
            <a:r>
              <a:rPr kumimoji="1" lang="ja-JP" altLang="en-US" dirty="0" smtClean="0"/>
              <a:t>」である、という量子力学の特殊な物理現象「重ね合わせ」を応用することで超高速の計算を行うことができる。例えば人間</a:t>
            </a:r>
            <a:r>
              <a:rPr kumimoji="1" lang="en-US" altLang="ja-JP" dirty="0" smtClean="0"/>
              <a:t>2000</a:t>
            </a:r>
            <a:r>
              <a:rPr kumimoji="1" lang="ja-JP" altLang="en-US" dirty="0" smtClean="0"/>
              <a:t>人分の情報を特定の条件で</a:t>
            </a:r>
            <a:r>
              <a:rPr kumimoji="1" lang="en-US" altLang="ja-JP" dirty="0" smtClean="0"/>
              <a:t>2</a:t>
            </a:r>
            <a:r>
              <a:rPr kumimoji="1" lang="ja-JP" altLang="en-US" dirty="0" err="1" smtClean="0"/>
              <a:t>つに</a:t>
            </a:r>
            <a:r>
              <a:rPr kumimoji="1" lang="ja-JP" altLang="en-US" dirty="0" smtClean="0"/>
              <a:t>分類する場合、その組み合わせの数は</a:t>
            </a:r>
            <a:r>
              <a:rPr kumimoji="1" lang="en-US" altLang="ja-JP" dirty="0" smtClean="0"/>
              <a:t>10</a:t>
            </a:r>
            <a:r>
              <a:rPr kumimoji="1" lang="ja-JP" altLang="en-US" dirty="0" smtClean="0"/>
              <a:t>の</a:t>
            </a:r>
            <a:r>
              <a:rPr kumimoji="1" lang="en-US" altLang="ja-JP" dirty="0" smtClean="0"/>
              <a:t>600</a:t>
            </a:r>
            <a:r>
              <a:rPr kumimoji="1" lang="ja-JP" altLang="en-US" dirty="0" smtClean="0"/>
              <a:t>乗以上となる。これは宇宙空間の観測可能な原子の総数よりも多いわけだが、</a:t>
            </a:r>
            <a:r>
              <a:rPr kumimoji="1" lang="en-US" altLang="ja-JP" dirty="0" smtClean="0"/>
              <a:t>『QNN』</a:t>
            </a:r>
            <a:r>
              <a:rPr kumimoji="1" lang="ja-JP" altLang="en-US" dirty="0" smtClean="0"/>
              <a:t>が最適解を導き出すまでに必要な時間は、</a:t>
            </a:r>
            <a:r>
              <a:rPr kumimoji="1" lang="en-US" altLang="ja-JP" dirty="0" smtClean="0"/>
              <a:t>0.005</a:t>
            </a:r>
            <a:r>
              <a:rPr kumimoji="1" lang="ja-JP" altLang="en-US" dirty="0" smtClean="0"/>
              <a:t>秒以下。</a:t>
            </a:r>
          </a:p>
          <a:p>
            <a:endParaRPr kumimoji="1" lang="ja-JP" altLang="en-US" dirty="0" smtClean="0"/>
          </a:p>
          <a:p>
            <a:r>
              <a:rPr kumimoji="1" lang="ja-JP" altLang="en-US" dirty="0" smtClean="0"/>
              <a:t>これはスーパーコンピューターの</a:t>
            </a:r>
            <a:r>
              <a:rPr kumimoji="1" lang="en-US" altLang="ja-JP" dirty="0" smtClean="0"/>
              <a:t>100</a:t>
            </a:r>
            <a:r>
              <a:rPr kumimoji="1" lang="ja-JP" altLang="en-US" dirty="0" smtClean="0"/>
              <a:t>倍以上のスピードだ。これに反して、量子コンピューターの消費電力は従来の</a:t>
            </a:r>
            <a:r>
              <a:rPr kumimoji="1" lang="en-US" altLang="ja-JP" dirty="0" smtClean="0"/>
              <a:t>100</a:t>
            </a:r>
            <a:r>
              <a:rPr kumimoji="1" lang="ja-JP" altLang="en-US" dirty="0" smtClean="0"/>
              <a:t>分の</a:t>
            </a:r>
            <a:r>
              <a:rPr kumimoji="1" lang="en-US" altLang="ja-JP" dirty="0" smtClean="0"/>
              <a:t>1</a:t>
            </a:r>
            <a:r>
              <a:rPr kumimoji="1" lang="ja-JP" altLang="en-US" dirty="0" smtClean="0"/>
              <a:t>だ。大手の</a:t>
            </a:r>
            <a:r>
              <a:rPr kumimoji="1" lang="en-US" altLang="ja-JP" dirty="0" smtClean="0"/>
              <a:t>IT</a:t>
            </a:r>
            <a:r>
              <a:rPr kumimoji="1" lang="ja-JP" altLang="en-US" dirty="0" smtClean="0"/>
              <a:t>企業等も巨大なデータセンターの消費電力の節減に頭を悩ませている現状で、</a:t>
            </a:r>
            <a:r>
              <a:rPr kumimoji="1" lang="en-US" altLang="ja-JP" dirty="0" smtClean="0"/>
              <a:t>QNN</a:t>
            </a:r>
            <a:r>
              <a:rPr kumimoji="1" lang="ja-JP" altLang="en-US" dirty="0" smtClean="0"/>
              <a:t>の単位時間当たりの消費電力量は</a:t>
            </a:r>
            <a:r>
              <a:rPr kumimoji="1" lang="en-US" altLang="ja-JP" dirty="0" smtClean="0"/>
              <a:t>1kW</a:t>
            </a:r>
            <a:r>
              <a:rPr kumimoji="1" lang="ja-JP" altLang="en-US" dirty="0" smtClean="0"/>
              <a:t>程。同程度の計算能力のスーパーコンピューターと比較するとその差は歴然だという。</a:t>
            </a:r>
          </a:p>
          <a:p>
            <a:endParaRPr kumimoji="1" lang="ja-JP" altLang="en-US" dirty="0" smtClean="0"/>
          </a:p>
          <a:p>
            <a:r>
              <a:rPr kumimoji="1" lang="ja-JP" altLang="en-US" dirty="0" smtClean="0"/>
              <a:t>今後の方針としては、創薬、交通システムの最適化や周波数･電磁波の最適化等への実用化を早期に進めて行くと共に、</a:t>
            </a:r>
            <a:r>
              <a:rPr kumimoji="1" lang="en-US" altLang="ja-JP" dirty="0" smtClean="0"/>
              <a:t>2018</a:t>
            </a:r>
            <a:r>
              <a:rPr kumimoji="1" lang="ja-JP" altLang="en-US" dirty="0" smtClean="0"/>
              <a:t>年度末を目途に、現在</a:t>
            </a:r>
            <a:r>
              <a:rPr kumimoji="1" lang="en-US" altLang="ja-JP" dirty="0" smtClean="0"/>
              <a:t>1km</a:t>
            </a:r>
            <a:r>
              <a:rPr kumimoji="1" lang="ja-JP" altLang="en-US" dirty="0" smtClean="0"/>
              <a:t>の光ファイバーを</a:t>
            </a:r>
            <a:r>
              <a:rPr kumimoji="1" lang="en-US" altLang="ja-JP" dirty="0" smtClean="0"/>
              <a:t>5km</a:t>
            </a:r>
            <a:r>
              <a:rPr kumimoji="1" lang="ja-JP" altLang="en-US" dirty="0" err="1" smtClean="0"/>
              <a:t>まで</a:t>
            </a:r>
            <a:r>
              <a:rPr kumimoji="1" lang="ja-JP" altLang="en-US" dirty="0" smtClean="0"/>
              <a:t>伸ばし、</a:t>
            </a:r>
            <a:r>
              <a:rPr kumimoji="1" lang="en-US" altLang="ja-JP" dirty="0" smtClean="0"/>
              <a:t>2000</a:t>
            </a:r>
            <a:r>
              <a:rPr kumimoji="1" lang="ja-JP" altLang="en-US" dirty="0" smtClean="0"/>
              <a:t>個の量子ビットを</a:t>
            </a:r>
            <a:r>
              <a:rPr kumimoji="1" lang="en-US" altLang="ja-JP" dirty="0" smtClean="0"/>
              <a:t>10</a:t>
            </a:r>
            <a:r>
              <a:rPr kumimoji="1" lang="ja-JP" altLang="en-US" dirty="0" smtClean="0"/>
              <a:t>万個にまで増やす予定だ。</a:t>
            </a:r>
            <a:r>
              <a:rPr kumimoji="1" lang="en-US" altLang="ja-JP" dirty="0" smtClean="0"/>
              <a:t>10</a:t>
            </a:r>
            <a:r>
              <a:rPr kumimoji="1" lang="ja-JP" altLang="en-US" dirty="0" smtClean="0"/>
              <a:t>万量子ビットは人間の脳の規模と同等のネットワークになるという。</a:t>
            </a:r>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31</a:t>
            </a:fld>
            <a:endParaRPr kumimoji="1" lang="ja-JP" altLang="en-US"/>
          </a:p>
        </p:txBody>
      </p:sp>
    </p:spTree>
    <p:extLst>
      <p:ext uri="{BB962C8B-B14F-4D97-AF65-F5344CB8AC3E}">
        <p14:creationId xmlns:p14="http://schemas.microsoft.com/office/powerpoint/2010/main" val="200370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34</a:t>
            </a:fld>
            <a:endParaRPr kumimoji="1" lang="ja-JP" altLang="en-US"/>
          </a:p>
        </p:txBody>
      </p:sp>
    </p:spTree>
    <p:extLst>
      <p:ext uri="{BB962C8B-B14F-4D97-AF65-F5344CB8AC3E}">
        <p14:creationId xmlns:p14="http://schemas.microsoft.com/office/powerpoint/2010/main" val="58954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324145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060489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2587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7/17/2020</a:t>
            </a:fld>
            <a:endParaRPr lang="en-US"/>
          </a:p>
        </p:txBody>
      </p:sp>
      <p:sp>
        <p:nvSpPr>
          <p:cNvPr id="4" name="Holder 4"/>
          <p:cNvSpPr>
            <a:spLocks noGrp="1"/>
          </p:cNvSpPr>
          <p:nvPr>
            <p:ph type="sldNum" sz="quarter" idx="7"/>
          </p:nvPr>
        </p:nvSpPr>
        <p:spPr/>
        <p:txBody>
          <a:bodyPr lIns="0" tIns="0" rIns="0" bIns="0"/>
          <a:lstStyle>
            <a:lvl1pPr>
              <a:defRPr sz="1088" b="0" i="0">
                <a:solidFill>
                  <a:srgbClr val="898989"/>
                </a:solidFill>
                <a:latin typeface="Noto Sans CJK JP Regular"/>
                <a:cs typeface="Noto Sans CJK JP Regular"/>
              </a:defRPr>
            </a:lvl1pPr>
          </a:lstStyle>
          <a:p>
            <a:pPr marL="23033">
              <a:spcBef>
                <a:spcPts val="154"/>
              </a:spcBef>
            </a:pPr>
            <a:fld id="{81D60167-4931-47E6-BA6A-407CBD079E47}" type="slidenum">
              <a:rPr lang="en-US" altLang="ja-JP" spc="68" smtClean="0"/>
              <a:pPr marL="23033">
                <a:spcBef>
                  <a:spcPts val="154"/>
                </a:spcBef>
              </a:pPr>
              <a:t>‹#›</a:t>
            </a:fld>
            <a:endParaRPr lang="en-US" altLang="ja-JP" spc="68" dirty="0"/>
          </a:p>
        </p:txBody>
      </p:sp>
    </p:spTree>
    <p:extLst>
      <p:ext uri="{BB962C8B-B14F-4D97-AF65-F5344CB8AC3E}">
        <p14:creationId xmlns:p14="http://schemas.microsoft.com/office/powerpoint/2010/main" val="175165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68484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740142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339231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02213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248543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294687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384774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05D7FB2-542F-4F7F-839A-00797DAD1791}" type="datetimeFigureOut">
              <a:rPr kumimoji="1" lang="ja-JP" altLang="en-US" smtClean="0"/>
              <a:t>2020/7/17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333092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5D7FB2-542F-4F7F-839A-00797DAD1791}" type="datetimeFigureOut">
              <a:rPr kumimoji="1" lang="ja-JP" altLang="en-US" smtClean="0"/>
              <a:t>2020/7/17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0593F-3516-44A4-8559-1CF88539A214}" type="slidenum">
              <a:rPr kumimoji="1" lang="ja-JP" altLang="en-US" smtClean="0"/>
              <a:t>‹#›</a:t>
            </a:fld>
            <a:endParaRPr kumimoji="1" lang="ja-JP" altLang="en-US"/>
          </a:p>
        </p:txBody>
      </p:sp>
    </p:spTree>
    <p:extLst>
      <p:ext uri="{BB962C8B-B14F-4D97-AF65-F5344CB8AC3E}">
        <p14:creationId xmlns:p14="http://schemas.microsoft.com/office/powerpoint/2010/main" val="1558176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image" Target="../media/image2.jpe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jp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research.ibm.com/ibm-q/" TargetMode="External"/><Relationship Id="rId4" Type="http://schemas.openxmlformats.org/officeDocument/2006/relationships/image" Target="../media/image67.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8.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2.jpeg"/><Relationship Id="rId7"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3.png"/><Relationship Id="rId9" Type="http://schemas.openxmlformats.org/officeDocument/2006/relationships/image" Target="../media/image73.jp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8" Type="http://schemas.openxmlformats.org/officeDocument/2006/relationships/hyperlink" Target="https://qutech.nl/" TargetMode="External"/><Relationship Id="rId3" Type="http://schemas.openxmlformats.org/officeDocument/2006/relationships/image" Target="../media/image2.jpeg"/><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82.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pc.watch.impress.co.jp/docs/news/1092848.html" TargetMode="External"/><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jpeg"/><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e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3.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5.png"/><Relationship Id="rId4" Type="http://schemas.openxmlformats.org/officeDocument/2006/relationships/image" Target="../media/image104.w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18.png"/><Relationship Id="rId12" Type="http://schemas.openxmlformats.org/officeDocument/2006/relationships/image" Target="../media/image23.jpg"/><Relationship Id="rId2" Type="http://schemas.openxmlformats.org/officeDocument/2006/relationships/image" Target="../media/image2.jpe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テキスト ボックス 1"/>
          <p:cNvSpPr txBox="1"/>
          <p:nvPr/>
        </p:nvSpPr>
        <p:spPr>
          <a:xfrm>
            <a:off x="3578618" y="329429"/>
            <a:ext cx="5034764"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0.</a:t>
            </a:r>
            <a:r>
              <a:rPr kumimoji="1" lang="ja-JP" altLang="en-US" sz="2400" b="1" dirty="0" smtClean="0">
                <a:latin typeface="Meiryo UI" panose="020B0604030504040204" pitchFamily="50" charset="-128"/>
                <a:ea typeface="Meiryo UI" panose="020B0604030504040204" pitchFamily="50" charset="-128"/>
              </a:rPr>
              <a:t>はじめに</a:t>
            </a:r>
            <a:endParaRPr kumimoji="1" lang="ja-JP" altLang="en-US" sz="2400" b="1" dirty="0">
              <a:latin typeface="Meiryo UI" panose="020B0604030504040204" pitchFamily="50" charset="-128"/>
              <a:ea typeface="Meiryo UI" panose="020B0604030504040204" pitchFamily="50" charset="-128"/>
            </a:endParaRPr>
          </a:p>
        </p:txBody>
      </p:sp>
      <p:grpSp>
        <p:nvGrpSpPr>
          <p:cNvPr id="5" name="グループ化 4"/>
          <p:cNvGrpSpPr/>
          <p:nvPr/>
        </p:nvGrpSpPr>
        <p:grpSpPr>
          <a:xfrm>
            <a:off x="10366375" y="119859"/>
            <a:ext cx="1825625" cy="395288"/>
            <a:chOff x="10366375" y="119859"/>
            <a:chExt cx="1825625"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3</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9" name="AutoShape 2" descr="「アインシュタイン 神はサイコロを振らない 英語」の画像検索結果"/>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正方形/長方形 10"/>
          <p:cNvSpPr/>
          <p:nvPr/>
        </p:nvSpPr>
        <p:spPr>
          <a:xfrm>
            <a:off x="6781000" y="6320309"/>
            <a:ext cx="3051669" cy="276999"/>
          </a:xfrm>
          <a:prstGeom prst="rect">
            <a:avLst/>
          </a:prstGeom>
        </p:spPr>
        <p:txBody>
          <a:bodyPr wrap="none">
            <a:spAutoFit/>
          </a:bodyPr>
          <a:lstStyle/>
          <a:p>
            <a:r>
              <a:rPr lang="en-US" altLang="ja-JP" sz="1200" dirty="0"/>
              <a:t>https://wisesaying.org/item/item.php?id=171</a:t>
            </a:r>
            <a:endParaRPr lang="ja-JP" altLang="en-US" sz="1200" dirty="0"/>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331" y="1194084"/>
            <a:ext cx="2674287" cy="3339887"/>
          </a:xfrm>
          <a:prstGeom prst="rect">
            <a:avLst/>
          </a:prstGeom>
        </p:spPr>
      </p:pic>
    </p:spTree>
    <p:extLst>
      <p:ext uri="{BB962C8B-B14F-4D97-AF65-F5344CB8AC3E}">
        <p14:creationId xmlns:p14="http://schemas.microsoft.com/office/powerpoint/2010/main" val="3341633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25" name="角丸四角形 24"/>
          <p:cNvSpPr/>
          <p:nvPr/>
        </p:nvSpPr>
        <p:spPr>
          <a:xfrm>
            <a:off x="401934" y="1994487"/>
            <a:ext cx="11498321" cy="3250753"/>
          </a:xfrm>
          <a:prstGeom prst="roundRect">
            <a:avLst>
              <a:gd name="adj" fmla="val 50000"/>
            </a:avLst>
          </a:prstGeom>
          <a:solidFill>
            <a:schemeClr val="accent2">
              <a:lumMod val="20000"/>
              <a:lumOff val="80000"/>
            </a:scheme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大かっこ 25"/>
          <p:cNvSpPr/>
          <p:nvPr/>
        </p:nvSpPr>
        <p:spPr>
          <a:xfrm rot="5400000">
            <a:off x="5510332" y="806191"/>
            <a:ext cx="1371600" cy="5633380"/>
          </a:xfrm>
          <a:prstGeom prst="bracketPair">
            <a:avLst>
              <a:gd name="adj" fmla="val 17247"/>
            </a:avLst>
          </a:prstGeom>
          <a:ln w="76200">
            <a:solidFill>
              <a:srgbClr val="FF0000"/>
            </a:solidFill>
            <a:prstDash val="sysDash"/>
          </a:ln>
          <a:effectLst>
            <a:glow rad="228600">
              <a:schemeClr val="accent2">
                <a:satMod val="175000"/>
                <a:alpha val="40000"/>
              </a:schemeClr>
            </a:glow>
            <a:softEdge rad="12700"/>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楕円 26"/>
          <p:cNvSpPr/>
          <p:nvPr/>
        </p:nvSpPr>
        <p:spPr>
          <a:xfrm>
            <a:off x="672337" y="2197366"/>
            <a:ext cx="2707105" cy="2851031"/>
          </a:xfrm>
          <a:prstGeom prst="ellipse">
            <a:avLst/>
          </a:prstGeom>
          <a:solidFill>
            <a:srgbClr val="0070C0"/>
          </a:solidFill>
          <a:ln w="28575">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8" name="円/楕円 27"/>
          <p:cNvSpPr/>
          <p:nvPr/>
        </p:nvSpPr>
        <p:spPr>
          <a:xfrm>
            <a:off x="9001671" y="2197115"/>
            <a:ext cx="2707105" cy="2851031"/>
          </a:xfrm>
          <a:prstGeom prst="ellipse">
            <a:avLst/>
          </a:prstGeom>
          <a:solidFill>
            <a:schemeClr val="accent2">
              <a:lumMod val="75000"/>
            </a:schemeClr>
          </a:solidFill>
          <a:ln w="28575">
            <a:noFill/>
            <a:prstDash val="soli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366415" y="1169275"/>
            <a:ext cx="7459170" cy="830997"/>
          </a:xfrm>
          <a:prstGeom prst="rect">
            <a:avLst/>
          </a:prstGeom>
          <a:noFill/>
        </p:spPr>
        <p:txBody>
          <a:bodyPr wrap="square" rtlCol="0">
            <a:spAutoFit/>
          </a:bodyPr>
          <a:lstStyle/>
          <a:p>
            <a:pPr algn="ctr"/>
            <a:r>
              <a:rPr kumimoji="1" lang="ja-JP" altLang="en-US" sz="2400" dirty="0" smtClean="0">
                <a:latin typeface="Meiryo UI" panose="020B0604030504040204" pitchFamily="50" charset="-128"/>
                <a:ea typeface="Meiryo UI" panose="020B0604030504040204" pitchFamily="50" charset="-128"/>
              </a:rPr>
              <a:t>ペアリングされた</a:t>
            </a:r>
            <a:r>
              <a:rPr kumimoji="1" lang="en-US" altLang="ja-JP" sz="2400" dirty="0" smtClean="0">
                <a:latin typeface="Meiryo UI" panose="020B0604030504040204" pitchFamily="50" charset="-128"/>
                <a:ea typeface="Meiryo UI" panose="020B0604030504040204" pitchFamily="50" charset="-128"/>
              </a:rPr>
              <a:t>2</a:t>
            </a:r>
            <a:r>
              <a:rPr kumimoji="1" lang="ja-JP" altLang="en-US" sz="2400" dirty="0" err="1" smtClean="0">
                <a:latin typeface="Meiryo UI" panose="020B0604030504040204" pitchFamily="50" charset="-128"/>
                <a:ea typeface="Meiryo UI" panose="020B0604030504040204" pitchFamily="50" charset="-128"/>
              </a:rPr>
              <a:t>つの</a:t>
            </a:r>
            <a:r>
              <a:rPr kumimoji="1" lang="ja-JP" altLang="en-US" sz="2400" dirty="0" smtClean="0">
                <a:latin typeface="Meiryo UI" panose="020B0604030504040204" pitchFamily="50" charset="-128"/>
                <a:ea typeface="Meiryo UI" panose="020B0604030504040204" pitchFamily="50" charset="-128"/>
              </a:rPr>
              <a:t>量子は、</a:t>
            </a:r>
            <a:endParaRPr kumimoji="1"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例えば</a:t>
            </a:r>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兆光年離れようがその関係は切れない。</a:t>
            </a:r>
            <a:endParaRPr kumimoji="1" lang="ja-JP" altLang="en-US" sz="24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3930576" y="3031907"/>
            <a:ext cx="4531112" cy="1200329"/>
          </a:xfrm>
          <a:prstGeom prst="rect">
            <a:avLst/>
          </a:prstGeom>
          <a:noFill/>
        </p:spPr>
        <p:txBody>
          <a:bodyPr wrap="square" rtlCol="0">
            <a:spAutoFit/>
          </a:bodyPr>
          <a:lstStyle/>
          <a:p>
            <a:pPr algn="ctr"/>
            <a:r>
              <a:rPr kumimoji="1" lang="ja-JP" altLang="en-US" sz="7200" b="1" dirty="0" smtClean="0">
                <a:latin typeface="Meiryo UI" panose="020B0604030504040204" pitchFamily="50" charset="-128"/>
                <a:ea typeface="Meiryo UI" panose="020B0604030504040204" pitchFamily="50" charset="-128"/>
              </a:rPr>
              <a:t>量子もつれ</a:t>
            </a:r>
            <a:endParaRPr kumimoji="1" lang="ja-JP" altLang="en-US" sz="7200" b="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551770" y="3207382"/>
            <a:ext cx="3053059" cy="830997"/>
          </a:xfrm>
          <a:prstGeom prst="rect">
            <a:avLst/>
          </a:prstGeom>
          <a:noFill/>
        </p:spPr>
        <p:txBody>
          <a:bodyPr wrap="square" rtlCol="0">
            <a:spAutoFit/>
          </a:bodyPr>
          <a:lstStyle/>
          <a:p>
            <a:pPr algn="ctr"/>
            <a:r>
              <a:rPr kumimoji="1" lang="ja-JP" altLang="en-US" sz="4800" b="1" dirty="0" smtClean="0">
                <a:solidFill>
                  <a:schemeClr val="bg1"/>
                </a:solidFill>
                <a:latin typeface="Meiryo UI" panose="020B0604030504040204" pitchFamily="50" charset="-128"/>
                <a:ea typeface="Meiryo UI" panose="020B0604030504040204" pitchFamily="50" charset="-128"/>
              </a:rPr>
              <a:t>粒子</a:t>
            </a:r>
            <a:r>
              <a:rPr kumimoji="1" lang="en-US" altLang="ja-JP" sz="4800" b="1" dirty="0" smtClean="0">
                <a:solidFill>
                  <a:schemeClr val="bg1"/>
                </a:solidFill>
                <a:latin typeface="Meiryo UI" panose="020B0604030504040204" pitchFamily="50" charset="-128"/>
                <a:ea typeface="Meiryo UI" panose="020B0604030504040204" pitchFamily="50" charset="-128"/>
              </a:rPr>
              <a:t>X</a:t>
            </a:r>
            <a:endParaRPr kumimoji="1" lang="ja-JP" altLang="en-US" sz="4800" b="1" dirty="0">
              <a:solidFill>
                <a:schemeClr val="bg1"/>
              </a:solidFill>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9037488" y="3207381"/>
            <a:ext cx="3053059" cy="830997"/>
          </a:xfrm>
          <a:prstGeom prst="rect">
            <a:avLst/>
          </a:prstGeom>
          <a:noFill/>
        </p:spPr>
        <p:txBody>
          <a:bodyPr wrap="square" rtlCol="0">
            <a:spAutoFit/>
          </a:bodyPr>
          <a:lstStyle/>
          <a:p>
            <a:pPr algn="ctr"/>
            <a:r>
              <a:rPr kumimoji="1" lang="ja-JP" altLang="en-US" sz="4800" b="1" dirty="0" smtClean="0">
                <a:solidFill>
                  <a:schemeClr val="bg1"/>
                </a:solidFill>
                <a:latin typeface="Meiryo UI" panose="020B0604030504040204" pitchFamily="50" charset="-128"/>
                <a:ea typeface="Meiryo UI" panose="020B0604030504040204" pitchFamily="50" charset="-128"/>
              </a:rPr>
              <a:t>粒子</a:t>
            </a:r>
            <a:r>
              <a:rPr kumimoji="1" lang="en-US" altLang="ja-JP" sz="4800" b="1" dirty="0" smtClean="0">
                <a:solidFill>
                  <a:schemeClr val="bg1"/>
                </a:solidFill>
                <a:latin typeface="Meiryo UI" panose="020B0604030504040204" pitchFamily="50" charset="-128"/>
                <a:ea typeface="Meiryo UI" panose="020B0604030504040204" pitchFamily="50" charset="-128"/>
              </a:rPr>
              <a:t>Y</a:t>
            </a:r>
            <a:endParaRPr kumimoji="1" lang="ja-JP" altLang="en-US" sz="4800" b="1" dirty="0">
              <a:solidFill>
                <a:schemeClr val="bg1"/>
              </a:solidFill>
              <a:latin typeface="Meiryo UI" panose="020B0604030504040204" pitchFamily="50" charset="-128"/>
              <a:ea typeface="Meiryo UI" panose="020B0604030504040204" pitchFamily="50" charset="-128"/>
            </a:endParaRPr>
          </a:p>
        </p:txBody>
      </p:sp>
      <p:sp>
        <p:nvSpPr>
          <p:cNvPr id="33" name="右矢印 32"/>
          <p:cNvSpPr/>
          <p:nvPr/>
        </p:nvSpPr>
        <p:spPr>
          <a:xfrm>
            <a:off x="8210017" y="3298718"/>
            <a:ext cx="791654" cy="647827"/>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rot="10800000">
            <a:off x="3399380" y="3298718"/>
            <a:ext cx="713678" cy="647827"/>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4704943" y="5521187"/>
            <a:ext cx="3200400" cy="670262"/>
          </a:xfrm>
          <a:prstGeom prst="wedgeRoundRectCallout">
            <a:avLst>
              <a:gd name="adj1" fmla="val -107620"/>
              <a:gd name="adj2" fmla="val -1573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粒子</a:t>
            </a:r>
            <a:r>
              <a:rPr kumimoji="1" lang="en-US" altLang="ja-JP" dirty="0" smtClean="0">
                <a:solidFill>
                  <a:schemeClr val="tx1"/>
                </a:solidFill>
                <a:latin typeface="Meiryo UI" panose="020B0604030504040204" pitchFamily="50" charset="-128"/>
                <a:ea typeface="Meiryo UI" panose="020B0604030504040204" pitchFamily="50" charset="-128"/>
              </a:rPr>
              <a:t>X</a:t>
            </a:r>
            <a:r>
              <a:rPr lang="ja-JP" altLang="en-US" dirty="0" smtClean="0">
                <a:solidFill>
                  <a:schemeClr val="tx1"/>
                </a:solidFill>
                <a:latin typeface="Meiryo UI" panose="020B0604030504040204" pitchFamily="50" charset="-128"/>
                <a:ea typeface="Meiryo UI" panose="020B0604030504040204" pitchFamily="50" charset="-128"/>
              </a:rPr>
              <a:t>の状態が変化すると、</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lang="ja-JP" altLang="en-US" dirty="0" smtClean="0">
                <a:solidFill>
                  <a:schemeClr val="tx1"/>
                </a:solidFill>
                <a:latin typeface="Meiryo UI" panose="020B0604030504040204" pitchFamily="50" charset="-128"/>
                <a:ea typeface="Meiryo UI" panose="020B0604030504040204" pitchFamily="50" charset="-128"/>
              </a:rPr>
              <a:t>瞬時に粒子</a:t>
            </a:r>
            <a:r>
              <a:rPr lang="en-US" altLang="ja-JP" dirty="0" smtClean="0">
                <a:solidFill>
                  <a:schemeClr val="tx1"/>
                </a:solidFill>
                <a:latin typeface="Meiryo UI" panose="020B0604030504040204" pitchFamily="50" charset="-128"/>
                <a:ea typeface="Meiryo UI" panose="020B0604030504040204" pitchFamily="50" charset="-128"/>
              </a:rPr>
              <a:t>Y</a:t>
            </a:r>
            <a:r>
              <a:rPr lang="ja-JP" altLang="en-US" dirty="0" smtClean="0">
                <a:solidFill>
                  <a:schemeClr val="tx1"/>
                </a:solidFill>
                <a:latin typeface="Meiryo UI" panose="020B0604030504040204" pitchFamily="50" charset="-128"/>
                <a:ea typeface="Meiryo UI" panose="020B0604030504040204" pitchFamily="50" charset="-128"/>
              </a:rPr>
              <a:t>に影響する。</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36" name="角丸四角形吹き出し 35"/>
          <p:cNvSpPr/>
          <p:nvPr/>
        </p:nvSpPr>
        <p:spPr>
          <a:xfrm>
            <a:off x="4711585" y="5520590"/>
            <a:ext cx="3200400" cy="670262"/>
          </a:xfrm>
          <a:prstGeom prst="wedgeRoundRectCallout">
            <a:avLst>
              <a:gd name="adj1" fmla="val 99726"/>
              <a:gd name="adj2" fmla="val -15572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301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grpSp>
        <p:nvGrpSpPr>
          <p:cNvPr id="15" name="グループ化 14"/>
          <p:cNvGrpSpPr/>
          <p:nvPr/>
        </p:nvGrpSpPr>
        <p:grpSpPr>
          <a:xfrm>
            <a:off x="605660" y="2818487"/>
            <a:ext cx="2707105" cy="2851031"/>
            <a:chOff x="7375358" y="2142074"/>
            <a:chExt cx="2707105" cy="2851031"/>
          </a:xfrm>
          <a:effectLst>
            <a:glow rad="228600">
              <a:schemeClr val="accent5">
                <a:satMod val="175000"/>
                <a:alpha val="40000"/>
              </a:schemeClr>
            </a:glow>
          </a:effectLst>
        </p:grpSpPr>
        <p:sp>
          <p:nvSpPr>
            <p:cNvPr id="21" name="円/楕円 20"/>
            <p:cNvSpPr/>
            <p:nvPr/>
          </p:nvSpPr>
          <p:spPr>
            <a:xfrm>
              <a:off x="7375358" y="2142074"/>
              <a:ext cx="2707105" cy="2851031"/>
            </a:xfrm>
            <a:prstGeom prst="ellipse">
              <a:avLst/>
            </a:prstGeom>
            <a:noFill/>
            <a:ln w="28575">
              <a:solidFill>
                <a:srgbClr val="002060"/>
              </a:solidFill>
            </a:ln>
            <a:effectLst>
              <a:glow rad="228600">
                <a:schemeClr val="accent2">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3900" b="1" dirty="0" smtClean="0">
                  <a:solidFill>
                    <a:srgbClr val="7030A0"/>
                  </a:solidFill>
                  <a:latin typeface="Meiryo UI" panose="020B0604030504040204" pitchFamily="50" charset="-128"/>
                  <a:ea typeface="Meiryo UI" panose="020B0604030504040204" pitchFamily="50" charset="-128"/>
                </a:rPr>
                <a:t>0</a:t>
              </a: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019047" y="2244150"/>
              <a:ext cx="141972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smtClean="0">
                  <a:solidFill>
                    <a:srgbClr val="C00000"/>
                  </a:solidFill>
                  <a:latin typeface="Meiryo UI" panose="020B0604030504040204" pitchFamily="50" charset="-128"/>
                  <a:ea typeface="Meiryo UI" panose="020B0604030504040204" pitchFamily="50" charset="-128"/>
                </a:rPr>
                <a:t>1</a:t>
              </a:r>
              <a:endParaRPr kumimoji="1" lang="ja-JP" altLang="en-US" sz="16600" b="1" dirty="0">
                <a:solidFill>
                  <a:srgbClr val="C00000"/>
                </a:solidFill>
                <a:latin typeface="Meiryo UI" panose="020B0604030504040204" pitchFamily="50" charset="-128"/>
                <a:ea typeface="Meiryo UI" panose="020B0604030504040204" pitchFamily="50" charset="-128"/>
              </a:endParaRPr>
            </a:p>
          </p:txBody>
        </p:sp>
      </p:grpSp>
      <p:grpSp>
        <p:nvGrpSpPr>
          <p:cNvPr id="23" name="グループ化 22"/>
          <p:cNvGrpSpPr/>
          <p:nvPr/>
        </p:nvGrpSpPr>
        <p:grpSpPr>
          <a:xfrm>
            <a:off x="3364181" y="2818487"/>
            <a:ext cx="2707105" cy="2851031"/>
            <a:chOff x="7375358" y="2142074"/>
            <a:chExt cx="2707105" cy="2851031"/>
          </a:xfrm>
          <a:effectLst>
            <a:glow rad="228600">
              <a:schemeClr val="accent5">
                <a:satMod val="175000"/>
                <a:alpha val="40000"/>
              </a:schemeClr>
            </a:glow>
          </a:effectLst>
        </p:grpSpPr>
        <p:sp>
          <p:nvSpPr>
            <p:cNvPr id="24" name="円/楕円 23"/>
            <p:cNvSpPr/>
            <p:nvPr/>
          </p:nvSpPr>
          <p:spPr>
            <a:xfrm>
              <a:off x="7375358" y="2142074"/>
              <a:ext cx="2707105" cy="2851031"/>
            </a:xfrm>
            <a:prstGeom prst="ellipse">
              <a:avLst/>
            </a:prstGeom>
            <a:noFill/>
            <a:ln w="28575">
              <a:solidFill>
                <a:srgbClr val="002060"/>
              </a:solidFill>
            </a:ln>
            <a:effectLst>
              <a:glow rad="228600">
                <a:schemeClr val="accent2">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3900" b="1" dirty="0" smtClean="0">
                  <a:solidFill>
                    <a:srgbClr val="7030A0"/>
                  </a:solidFill>
                  <a:latin typeface="Meiryo UI" panose="020B0604030504040204" pitchFamily="50" charset="-128"/>
                  <a:ea typeface="Meiryo UI" panose="020B0604030504040204" pitchFamily="50" charset="-128"/>
                </a:rPr>
                <a:t>0</a:t>
              </a: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8019047" y="2244150"/>
              <a:ext cx="141972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smtClean="0">
                  <a:solidFill>
                    <a:srgbClr val="C00000"/>
                  </a:solidFill>
                  <a:latin typeface="Meiryo UI" panose="020B0604030504040204" pitchFamily="50" charset="-128"/>
                  <a:ea typeface="Meiryo UI" panose="020B0604030504040204" pitchFamily="50" charset="-128"/>
                </a:rPr>
                <a:t>1</a:t>
              </a:r>
              <a:endParaRPr kumimoji="1" lang="ja-JP" altLang="en-US" sz="16600" b="1" dirty="0">
                <a:solidFill>
                  <a:srgbClr val="C00000"/>
                </a:solidFill>
                <a:latin typeface="Meiryo UI" panose="020B0604030504040204" pitchFamily="50" charset="-128"/>
                <a:ea typeface="Meiryo UI" panose="020B0604030504040204" pitchFamily="50" charset="-128"/>
              </a:endParaRPr>
            </a:p>
          </p:txBody>
        </p:sp>
      </p:grpSp>
      <p:grpSp>
        <p:nvGrpSpPr>
          <p:cNvPr id="26" name="グループ化 25"/>
          <p:cNvGrpSpPr/>
          <p:nvPr/>
        </p:nvGrpSpPr>
        <p:grpSpPr>
          <a:xfrm>
            <a:off x="6132097" y="2818487"/>
            <a:ext cx="2707105" cy="2851031"/>
            <a:chOff x="7375358" y="2142074"/>
            <a:chExt cx="2707105" cy="2851031"/>
          </a:xfrm>
          <a:effectLst>
            <a:glow rad="228600">
              <a:schemeClr val="accent5">
                <a:satMod val="175000"/>
                <a:alpha val="40000"/>
              </a:schemeClr>
            </a:glow>
          </a:effectLst>
        </p:grpSpPr>
        <p:sp>
          <p:nvSpPr>
            <p:cNvPr id="27" name="円/楕円 26"/>
            <p:cNvSpPr/>
            <p:nvPr/>
          </p:nvSpPr>
          <p:spPr>
            <a:xfrm>
              <a:off x="7375358" y="2142074"/>
              <a:ext cx="2707105" cy="2851031"/>
            </a:xfrm>
            <a:prstGeom prst="ellipse">
              <a:avLst/>
            </a:prstGeom>
            <a:noFill/>
            <a:ln w="28575">
              <a:solidFill>
                <a:srgbClr val="002060"/>
              </a:solidFill>
            </a:ln>
            <a:effectLst>
              <a:glow rad="228600">
                <a:schemeClr val="accent2">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3900" b="1" dirty="0" smtClean="0">
                  <a:solidFill>
                    <a:srgbClr val="7030A0"/>
                  </a:solidFill>
                  <a:latin typeface="Meiryo UI" panose="020B0604030504040204" pitchFamily="50" charset="-128"/>
                  <a:ea typeface="Meiryo UI" panose="020B0604030504040204" pitchFamily="50" charset="-128"/>
                </a:rPr>
                <a:t>0</a:t>
              </a: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8019047" y="2244150"/>
              <a:ext cx="141972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smtClean="0">
                  <a:solidFill>
                    <a:srgbClr val="C00000"/>
                  </a:solidFill>
                  <a:latin typeface="Meiryo UI" panose="020B0604030504040204" pitchFamily="50" charset="-128"/>
                  <a:ea typeface="Meiryo UI" panose="020B0604030504040204" pitchFamily="50" charset="-128"/>
                </a:rPr>
                <a:t>1</a:t>
              </a:r>
              <a:endParaRPr kumimoji="1" lang="ja-JP" altLang="en-US" sz="16600" b="1" dirty="0">
                <a:solidFill>
                  <a:srgbClr val="C00000"/>
                </a:solidFill>
                <a:latin typeface="Meiryo UI" panose="020B0604030504040204" pitchFamily="50" charset="-128"/>
                <a:ea typeface="Meiryo UI" panose="020B0604030504040204" pitchFamily="50" charset="-128"/>
              </a:endParaRPr>
            </a:p>
          </p:txBody>
        </p:sp>
      </p:grpSp>
      <p:grpSp>
        <p:nvGrpSpPr>
          <p:cNvPr id="29" name="グループ化 28"/>
          <p:cNvGrpSpPr/>
          <p:nvPr/>
        </p:nvGrpSpPr>
        <p:grpSpPr>
          <a:xfrm>
            <a:off x="8903241" y="2818487"/>
            <a:ext cx="2707105" cy="2851031"/>
            <a:chOff x="7375358" y="2142074"/>
            <a:chExt cx="2707105" cy="2851031"/>
          </a:xfrm>
          <a:effectLst>
            <a:glow rad="228600">
              <a:schemeClr val="accent5">
                <a:satMod val="175000"/>
                <a:alpha val="40000"/>
              </a:schemeClr>
            </a:glow>
          </a:effectLst>
        </p:grpSpPr>
        <p:sp>
          <p:nvSpPr>
            <p:cNvPr id="30" name="円/楕円 29"/>
            <p:cNvSpPr/>
            <p:nvPr/>
          </p:nvSpPr>
          <p:spPr>
            <a:xfrm>
              <a:off x="7375358" y="2142074"/>
              <a:ext cx="2707105" cy="2851031"/>
            </a:xfrm>
            <a:prstGeom prst="ellipse">
              <a:avLst/>
            </a:prstGeom>
            <a:noFill/>
            <a:ln w="28575">
              <a:solidFill>
                <a:srgbClr val="002060"/>
              </a:solidFill>
            </a:ln>
            <a:effectLst>
              <a:glow rad="228600">
                <a:schemeClr val="accent2">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3900" b="1" dirty="0" smtClean="0">
                  <a:solidFill>
                    <a:srgbClr val="7030A0"/>
                  </a:solidFill>
                  <a:latin typeface="Meiryo UI" panose="020B0604030504040204" pitchFamily="50" charset="-128"/>
                  <a:ea typeface="Meiryo UI" panose="020B0604030504040204" pitchFamily="50" charset="-128"/>
                </a:rPr>
                <a:t>0</a:t>
              </a: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8019047" y="2244150"/>
              <a:ext cx="141972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smtClean="0">
                  <a:solidFill>
                    <a:srgbClr val="C00000"/>
                  </a:solidFill>
                  <a:latin typeface="Meiryo UI" panose="020B0604030504040204" pitchFamily="50" charset="-128"/>
                  <a:ea typeface="Meiryo UI" panose="020B0604030504040204" pitchFamily="50" charset="-128"/>
                </a:rPr>
                <a:t>1</a:t>
              </a:r>
              <a:endParaRPr kumimoji="1" lang="ja-JP" altLang="en-US" sz="16600" b="1" dirty="0">
                <a:solidFill>
                  <a:srgbClr val="C00000"/>
                </a:solidFill>
                <a:latin typeface="Meiryo UI" panose="020B0604030504040204" pitchFamily="50" charset="-128"/>
                <a:ea typeface="Meiryo UI" panose="020B0604030504040204" pitchFamily="50" charset="-128"/>
              </a:endParaRPr>
            </a:p>
          </p:txBody>
        </p:sp>
      </p:grpSp>
      <p:sp>
        <p:nvSpPr>
          <p:cNvPr id="32" name="正方形/長方形 31"/>
          <p:cNvSpPr/>
          <p:nvPr/>
        </p:nvSpPr>
        <p:spPr>
          <a:xfrm>
            <a:off x="1461968" y="6110077"/>
            <a:ext cx="797013" cy="338554"/>
          </a:xfrm>
          <a:prstGeom prst="rect">
            <a:avLst/>
          </a:prstGeom>
        </p:spPr>
        <p:txBody>
          <a:bodyPr wrap="none">
            <a:spAutoFit/>
          </a:bodyPr>
          <a:lstStyle/>
          <a:p>
            <a:r>
              <a:rPr lang="en-US" altLang="ja-JP" sz="1600" dirty="0" smtClean="0">
                <a:latin typeface="Meiryo UI" panose="020B0604030504040204" pitchFamily="50" charset="-128"/>
                <a:ea typeface="Meiryo UI" panose="020B0604030504040204" pitchFamily="50" charset="-128"/>
              </a:rPr>
              <a:t>1 </a:t>
            </a:r>
            <a:r>
              <a:rPr lang="en-US" altLang="ja-JP" sz="1600" dirty="0" err="1" smtClean="0">
                <a:latin typeface="Meiryo UI" panose="020B0604030504040204" pitchFamily="50" charset="-128"/>
                <a:ea typeface="Meiryo UI" panose="020B0604030504040204" pitchFamily="50" charset="-128"/>
              </a:rPr>
              <a:t>Qbit</a:t>
            </a:r>
            <a:endParaRPr lang="ja-JP" altLang="en-US" sz="1600" dirty="0">
              <a:latin typeface="Meiryo UI" panose="020B0604030504040204" pitchFamily="50" charset="-128"/>
              <a:ea typeface="Meiryo UI" panose="020B0604030504040204" pitchFamily="50" charset="-128"/>
            </a:endParaRPr>
          </a:p>
        </p:txBody>
      </p:sp>
      <p:sp>
        <p:nvSpPr>
          <p:cNvPr id="33" name="正方形/長方形 32"/>
          <p:cNvSpPr/>
          <p:nvPr/>
        </p:nvSpPr>
        <p:spPr>
          <a:xfrm>
            <a:off x="4289793" y="6110077"/>
            <a:ext cx="797013" cy="338554"/>
          </a:xfrm>
          <a:prstGeom prst="rect">
            <a:avLst/>
          </a:prstGeom>
        </p:spPr>
        <p:txBody>
          <a:bodyPr wrap="none">
            <a:spAutoFit/>
          </a:bodyPr>
          <a:lstStyle/>
          <a:p>
            <a:r>
              <a:rPr lang="en-US" altLang="ja-JP" sz="1600" dirty="0" smtClean="0">
                <a:latin typeface="Meiryo UI" panose="020B0604030504040204" pitchFamily="50" charset="-128"/>
                <a:ea typeface="Meiryo UI" panose="020B0604030504040204" pitchFamily="50" charset="-128"/>
              </a:rPr>
              <a:t>2 </a:t>
            </a:r>
            <a:r>
              <a:rPr lang="en-US" altLang="ja-JP" sz="1600" dirty="0" err="1" smtClean="0">
                <a:latin typeface="Meiryo UI" panose="020B0604030504040204" pitchFamily="50" charset="-128"/>
                <a:ea typeface="Meiryo UI" panose="020B0604030504040204" pitchFamily="50" charset="-128"/>
              </a:rPr>
              <a:t>Qbit</a:t>
            </a:r>
            <a:endParaRPr lang="ja-JP" altLang="en-US" sz="1600" dirty="0">
              <a:latin typeface="Meiryo UI" panose="020B0604030504040204" pitchFamily="50" charset="-128"/>
              <a:ea typeface="Meiryo UI" panose="020B0604030504040204" pitchFamily="50" charset="-128"/>
            </a:endParaRPr>
          </a:p>
        </p:txBody>
      </p:sp>
      <p:sp>
        <p:nvSpPr>
          <p:cNvPr id="34" name="正方形/長方形 33"/>
          <p:cNvSpPr/>
          <p:nvPr/>
        </p:nvSpPr>
        <p:spPr>
          <a:xfrm>
            <a:off x="7059089" y="6110077"/>
            <a:ext cx="797013" cy="338554"/>
          </a:xfrm>
          <a:prstGeom prst="rect">
            <a:avLst/>
          </a:prstGeom>
        </p:spPr>
        <p:txBody>
          <a:bodyPr wrap="none">
            <a:spAutoFit/>
          </a:bodyPr>
          <a:lstStyle/>
          <a:p>
            <a:r>
              <a:rPr lang="en-US" altLang="ja-JP" sz="1600" dirty="0" smtClean="0">
                <a:latin typeface="Meiryo UI" panose="020B0604030504040204" pitchFamily="50" charset="-128"/>
                <a:ea typeface="Meiryo UI" panose="020B0604030504040204" pitchFamily="50" charset="-128"/>
              </a:rPr>
              <a:t>3 </a:t>
            </a:r>
            <a:r>
              <a:rPr lang="en-US" altLang="ja-JP" sz="1600" dirty="0" err="1" smtClean="0">
                <a:latin typeface="Meiryo UI" panose="020B0604030504040204" pitchFamily="50" charset="-128"/>
                <a:ea typeface="Meiryo UI" panose="020B0604030504040204" pitchFamily="50" charset="-128"/>
              </a:rPr>
              <a:t>Qbit</a:t>
            </a:r>
            <a:endParaRPr lang="ja-JP" altLang="en-US" sz="1600" dirty="0">
              <a:latin typeface="Meiryo UI" panose="020B0604030504040204" pitchFamily="50" charset="-128"/>
              <a:ea typeface="Meiryo UI" panose="020B0604030504040204" pitchFamily="50" charset="-128"/>
            </a:endParaRPr>
          </a:p>
        </p:txBody>
      </p:sp>
      <p:sp>
        <p:nvSpPr>
          <p:cNvPr id="35" name="正方形/長方形 34"/>
          <p:cNvSpPr/>
          <p:nvPr/>
        </p:nvSpPr>
        <p:spPr>
          <a:xfrm>
            <a:off x="9828385" y="6110077"/>
            <a:ext cx="797013" cy="338554"/>
          </a:xfrm>
          <a:prstGeom prst="rect">
            <a:avLst/>
          </a:prstGeom>
        </p:spPr>
        <p:txBody>
          <a:bodyPr wrap="none">
            <a:spAutoFit/>
          </a:bodyPr>
          <a:lstStyle/>
          <a:p>
            <a:r>
              <a:rPr lang="en-US" altLang="ja-JP" sz="1600" dirty="0" smtClean="0">
                <a:latin typeface="Meiryo UI" panose="020B0604030504040204" pitchFamily="50" charset="-128"/>
                <a:ea typeface="Meiryo UI" panose="020B0604030504040204" pitchFamily="50" charset="-128"/>
              </a:rPr>
              <a:t>4 </a:t>
            </a:r>
            <a:r>
              <a:rPr lang="en-US" altLang="ja-JP" sz="1600" dirty="0" err="1" smtClean="0">
                <a:latin typeface="Meiryo UI" panose="020B0604030504040204" pitchFamily="50" charset="-128"/>
                <a:ea typeface="Meiryo UI" panose="020B0604030504040204" pitchFamily="50" charset="-128"/>
              </a:rPr>
              <a:t>Qbit</a:t>
            </a:r>
            <a:endParaRPr lang="ja-JP" altLang="en-US" sz="1600" dirty="0">
              <a:latin typeface="Meiryo UI" panose="020B0604030504040204" pitchFamily="50" charset="-128"/>
              <a:ea typeface="Meiryo UI" panose="020B0604030504040204" pitchFamily="50" charset="-128"/>
            </a:endParaRPr>
          </a:p>
        </p:txBody>
      </p:sp>
      <p:sp>
        <p:nvSpPr>
          <p:cNvPr id="16" name="左中かっこ 15"/>
          <p:cNvSpPr/>
          <p:nvPr/>
        </p:nvSpPr>
        <p:spPr>
          <a:xfrm rot="5400000">
            <a:off x="5475700" y="-3156421"/>
            <a:ext cx="1238653" cy="10745372"/>
          </a:xfrm>
          <a:prstGeom prst="leftBrace">
            <a:avLst>
              <a:gd name="adj1" fmla="val 10609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1551568" y="735988"/>
            <a:ext cx="9075241" cy="646331"/>
          </a:xfrm>
          <a:prstGeom prst="rect">
            <a:avLst/>
          </a:prstGeom>
          <a:noFill/>
        </p:spPr>
        <p:txBody>
          <a:bodyPr wrap="square" rtlCol="0">
            <a:spAutoFit/>
          </a:bodyPr>
          <a:lstStyle/>
          <a:p>
            <a:pPr algn="ctr"/>
            <a:r>
              <a:rPr kumimoji="1" lang="en-US" altLang="ja-JP" u="sng" dirty="0" smtClean="0">
                <a:latin typeface="Meiryo UI" panose="020B0604030504040204" pitchFamily="50" charset="-128"/>
                <a:ea typeface="Meiryo UI" panose="020B0604030504040204" pitchFamily="50" charset="-128"/>
              </a:rPr>
              <a:t>4 </a:t>
            </a:r>
            <a:r>
              <a:rPr kumimoji="1" lang="en-US" altLang="ja-JP" u="sng" dirty="0" err="1" smtClean="0">
                <a:latin typeface="Meiryo UI" panose="020B0604030504040204" pitchFamily="50" charset="-128"/>
                <a:ea typeface="Meiryo UI" panose="020B0604030504040204" pitchFamily="50" charset="-128"/>
              </a:rPr>
              <a:t>Qubit</a:t>
            </a:r>
            <a:r>
              <a:rPr kumimoji="1" lang="ja-JP" altLang="en-US" u="sng" dirty="0" smtClean="0">
                <a:latin typeface="Meiryo UI" panose="020B0604030504040204" pitchFamily="50" charset="-128"/>
                <a:ea typeface="Meiryo UI" panose="020B0604030504040204" pitchFamily="50" charset="-128"/>
              </a:rPr>
              <a:t>あると</a:t>
            </a:r>
            <a:r>
              <a:rPr lang="ja-JP" altLang="en-US" u="sng" dirty="0">
                <a:latin typeface="Meiryo UI" panose="020B0604030504040204" pitchFamily="50" charset="-128"/>
                <a:ea typeface="Meiryo UI" panose="020B0604030504040204" pitchFamily="50" charset="-128"/>
              </a:rPr>
              <a:t>同時</a:t>
            </a:r>
            <a:r>
              <a:rPr lang="ja-JP" altLang="en-US" u="sng" dirty="0" smtClean="0">
                <a:latin typeface="Meiryo UI" panose="020B0604030504040204" pitchFamily="50" charset="-128"/>
                <a:ea typeface="Meiryo UI" panose="020B0604030504040204" pitchFamily="50" charset="-128"/>
              </a:rPr>
              <a:t>に</a:t>
            </a:r>
            <a:r>
              <a:rPr lang="en-US" altLang="ja-JP" b="1" u="sng" dirty="0" smtClean="0">
                <a:solidFill>
                  <a:srgbClr val="7030A0"/>
                </a:solidFill>
                <a:latin typeface="Meiryo UI" panose="020B0604030504040204" pitchFamily="50" charset="-128"/>
                <a:ea typeface="Meiryo UI" panose="020B0604030504040204" pitchFamily="50" charset="-128"/>
              </a:rPr>
              <a:t>16</a:t>
            </a:r>
            <a:r>
              <a:rPr lang="ja-JP" altLang="en-US" b="1" u="sng" dirty="0" smtClean="0">
                <a:solidFill>
                  <a:srgbClr val="7030A0"/>
                </a:solidFill>
                <a:latin typeface="Meiryo UI" panose="020B0604030504040204" pitchFamily="50" charset="-128"/>
                <a:ea typeface="Meiryo UI" panose="020B0604030504040204" pitchFamily="50" charset="-128"/>
              </a:rPr>
              <a:t>の状態</a:t>
            </a:r>
            <a:r>
              <a:rPr lang="ja-JP" altLang="en-US" u="sng" dirty="0" smtClean="0">
                <a:latin typeface="Meiryo UI" panose="020B0604030504040204" pitchFamily="50" charset="-128"/>
                <a:ea typeface="Meiryo UI" panose="020B0604030504040204" pitchFamily="50" charset="-128"/>
              </a:rPr>
              <a:t>を持てる</a:t>
            </a:r>
            <a:r>
              <a:rPr lang="en-US" altLang="ja-JP" u="sng" dirty="0" smtClean="0">
                <a:latin typeface="Meiryo UI" panose="020B0604030504040204" pitchFamily="50" charset="-128"/>
                <a:ea typeface="Meiryo UI" panose="020B0604030504040204" pitchFamily="50" charset="-128"/>
              </a:rPr>
              <a:t>! = </a:t>
            </a:r>
            <a:r>
              <a:rPr lang="ja-JP" altLang="en-US" u="sng" dirty="0" smtClean="0">
                <a:latin typeface="Meiryo UI" panose="020B0604030504040204" pitchFamily="50" charset="-128"/>
                <a:ea typeface="Meiryo UI" panose="020B0604030504040204" pitchFamily="50" charset="-128"/>
              </a:rPr>
              <a:t>つまり</a:t>
            </a:r>
            <a:r>
              <a:rPr kumimoji="1" lang="ja-JP" altLang="en-US" u="sng" dirty="0" smtClean="0">
                <a:latin typeface="Meiryo UI" panose="020B0604030504040204" pitchFamily="50" charset="-128"/>
                <a:ea typeface="Meiryo UI" panose="020B0604030504040204" pitchFamily="50" charset="-128"/>
              </a:rPr>
              <a:t>一度に</a:t>
            </a:r>
            <a:r>
              <a:rPr kumimoji="1" lang="en-US" altLang="ja-JP" u="sng" dirty="0" smtClean="0">
                <a:latin typeface="Meiryo UI" panose="020B0604030504040204" pitchFamily="50" charset="-128"/>
                <a:ea typeface="Meiryo UI" panose="020B0604030504040204" pitchFamily="50" charset="-128"/>
              </a:rPr>
              <a:t>16</a:t>
            </a:r>
            <a:r>
              <a:rPr kumimoji="1" lang="ja-JP" altLang="en-US" u="sng" dirty="0" smtClean="0">
                <a:latin typeface="Meiryo UI" panose="020B0604030504040204" pitchFamily="50" charset="-128"/>
                <a:ea typeface="Meiryo UI" panose="020B0604030504040204" pitchFamily="50" charset="-128"/>
              </a:rPr>
              <a:t>の計算処理（</a:t>
            </a:r>
            <a:r>
              <a:rPr lang="ja-JP" altLang="en-US" u="sng" dirty="0" smtClean="0">
                <a:latin typeface="Meiryo UI" panose="020B0604030504040204" pitchFamily="50" charset="-128"/>
                <a:ea typeface="Meiryo UI" panose="020B0604030504040204" pitchFamily="50" charset="-128"/>
              </a:rPr>
              <a:t>並列処理）</a:t>
            </a:r>
            <a:r>
              <a:rPr kumimoji="1" lang="ja-JP" altLang="en-US" u="sng" dirty="0" smtClean="0">
                <a:latin typeface="Meiryo UI" panose="020B0604030504040204" pitchFamily="50" charset="-128"/>
                <a:ea typeface="Meiryo UI" panose="020B0604030504040204" pitchFamily="50" charset="-128"/>
              </a:rPr>
              <a:t>が行える。</a:t>
            </a:r>
            <a:endParaRPr kumimoji="1" lang="en-US" altLang="ja-JP" u="sng" dirty="0" smtClean="0">
              <a:latin typeface="Meiryo UI" panose="020B0604030504040204" pitchFamily="50" charset="-128"/>
              <a:ea typeface="Meiryo UI" panose="020B0604030504040204" pitchFamily="50" charset="-128"/>
            </a:endParaRPr>
          </a:p>
          <a:p>
            <a:pPr algn="ctr"/>
            <a:r>
              <a:rPr lang="ja-JP" altLang="en-US" u="sng" dirty="0">
                <a:latin typeface="Meiryo UI" panose="020B0604030504040204" pitchFamily="50" charset="-128"/>
                <a:ea typeface="Meiryo UI" panose="020B0604030504040204" pitchFamily="50" charset="-128"/>
              </a:rPr>
              <a:t>逆</a:t>
            </a:r>
            <a:r>
              <a:rPr lang="ja-JP" altLang="en-US" u="sng" dirty="0" smtClean="0">
                <a:latin typeface="Meiryo UI" panose="020B0604030504040204" pitchFamily="50" charset="-128"/>
                <a:ea typeface="Meiryo UI" panose="020B0604030504040204" pitchFamily="50" charset="-128"/>
              </a:rPr>
              <a:t>に言えば、デジタルコンピュータでは</a:t>
            </a:r>
            <a:r>
              <a:rPr lang="en-US" altLang="ja-JP" u="sng" dirty="0" smtClean="0">
                <a:latin typeface="Meiryo UI" panose="020B0604030504040204" pitchFamily="50" charset="-128"/>
                <a:ea typeface="Meiryo UI" panose="020B0604030504040204" pitchFamily="50" charset="-128"/>
              </a:rPr>
              <a:t>16</a:t>
            </a:r>
            <a:r>
              <a:rPr lang="ja-JP" altLang="en-US" u="sng" dirty="0" smtClean="0">
                <a:latin typeface="Meiryo UI" panose="020B0604030504040204" pitchFamily="50" charset="-128"/>
                <a:ea typeface="Meiryo UI" panose="020B0604030504040204" pitchFamily="50" charset="-128"/>
              </a:rPr>
              <a:t>回の計算処理が必要</a:t>
            </a:r>
            <a:r>
              <a:rPr lang="ja-JP" altLang="en-US"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57754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509859" cy="395288"/>
            <a:chOff x="10366375" y="119859"/>
            <a:chExt cx="150985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742590" y="206904"/>
              <a:ext cx="1133644" cy="253916"/>
            </a:xfrm>
            <a:prstGeom prst="rect">
              <a:avLst/>
            </a:prstGeom>
            <a:noFill/>
          </p:spPr>
          <p:txBody>
            <a:bodyPr wrap="none">
              <a:spAutoFit/>
            </a:bodyPr>
            <a:lstStyle/>
            <a:p>
              <a:pPr eaLnBrk="1" hangingPunct="1">
                <a:defRPr/>
              </a:pPr>
              <a:r>
                <a:rPr lang="ja-JP" altLang="en-US" sz="1050" dirty="0" smtClean="0"/>
                <a:t>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36" name="角丸四角形 35"/>
          <p:cNvSpPr/>
          <p:nvPr/>
        </p:nvSpPr>
        <p:spPr>
          <a:xfrm>
            <a:off x="6598410" y="987475"/>
            <a:ext cx="5305530" cy="5460110"/>
          </a:xfrm>
          <a:prstGeom prst="roundRect">
            <a:avLst>
              <a:gd name="adj" fmla="val 6819"/>
            </a:avLst>
          </a:prstGeom>
          <a:solidFill>
            <a:schemeClr val="accent2"/>
          </a:solidFill>
          <a:ln>
            <a:noFill/>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p:nvGrpSpPr>
        <p:grpSpPr>
          <a:xfrm>
            <a:off x="6923305" y="1322926"/>
            <a:ext cx="2130252" cy="542613"/>
            <a:chOff x="6370655" y="442126"/>
            <a:chExt cx="2130252" cy="542613"/>
          </a:xfrm>
          <a:solidFill>
            <a:schemeClr val="bg1"/>
          </a:solidFill>
        </p:grpSpPr>
        <p:sp>
          <p:nvSpPr>
            <p:cNvPr id="38" name="正方形/長方形 3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39" name="正方形/長方形 3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40" name="正方形/長方形 3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41" name="正方形/長方形 4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42" name="グループ化 41"/>
          <p:cNvGrpSpPr/>
          <p:nvPr/>
        </p:nvGrpSpPr>
        <p:grpSpPr>
          <a:xfrm>
            <a:off x="6933354" y="1945924"/>
            <a:ext cx="2130252" cy="542613"/>
            <a:chOff x="6370655" y="442126"/>
            <a:chExt cx="2130252" cy="542613"/>
          </a:xfrm>
          <a:solidFill>
            <a:schemeClr val="bg1"/>
          </a:solidFill>
        </p:grpSpPr>
        <p:sp>
          <p:nvSpPr>
            <p:cNvPr id="43" name="正方形/長方形 4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44" name="正方形/長方形 4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0</a:t>
              </a:r>
              <a:endParaRPr kumimoji="1" lang="ja-JP" altLang="en-US" sz="3600" b="1" dirty="0">
                <a:solidFill>
                  <a:schemeClr val="tx1"/>
                </a:solidFill>
              </a:endParaRPr>
            </a:p>
          </p:txBody>
        </p:sp>
        <p:sp>
          <p:nvSpPr>
            <p:cNvPr id="45" name="正方形/長方形 4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46" name="正方形/長方形 4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grpSp>
        <p:nvGrpSpPr>
          <p:cNvPr id="47" name="グループ化 46"/>
          <p:cNvGrpSpPr/>
          <p:nvPr/>
        </p:nvGrpSpPr>
        <p:grpSpPr>
          <a:xfrm>
            <a:off x="6933354" y="2558874"/>
            <a:ext cx="2130252" cy="542613"/>
            <a:chOff x="6370655" y="442126"/>
            <a:chExt cx="2130252" cy="542613"/>
          </a:xfrm>
          <a:solidFill>
            <a:schemeClr val="bg1"/>
          </a:solidFill>
        </p:grpSpPr>
        <p:sp>
          <p:nvSpPr>
            <p:cNvPr id="48" name="正方形/長方形 4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49" name="正方形/長方形 4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50" name="正方形/長方形 4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51" name="正方形/長方形 5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52" name="グループ化 51"/>
          <p:cNvGrpSpPr/>
          <p:nvPr/>
        </p:nvGrpSpPr>
        <p:grpSpPr>
          <a:xfrm>
            <a:off x="6943403" y="3181872"/>
            <a:ext cx="2130252" cy="542613"/>
            <a:chOff x="6370655" y="442126"/>
            <a:chExt cx="2130252" cy="542613"/>
          </a:xfrm>
          <a:solidFill>
            <a:schemeClr val="bg1"/>
          </a:solidFill>
        </p:grpSpPr>
        <p:sp>
          <p:nvSpPr>
            <p:cNvPr id="53" name="正方形/長方形 5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54" name="正方形/長方形 5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55" name="正方形/長方形 5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56" name="正方形/長方形 5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grpSp>
        <p:nvGrpSpPr>
          <p:cNvPr id="57" name="グループ化 56"/>
          <p:cNvGrpSpPr/>
          <p:nvPr/>
        </p:nvGrpSpPr>
        <p:grpSpPr>
          <a:xfrm>
            <a:off x="6953450" y="3814917"/>
            <a:ext cx="2130252" cy="542613"/>
            <a:chOff x="6370655" y="442126"/>
            <a:chExt cx="2130252" cy="542613"/>
          </a:xfrm>
          <a:solidFill>
            <a:schemeClr val="bg1"/>
          </a:solidFill>
        </p:grpSpPr>
        <p:sp>
          <p:nvSpPr>
            <p:cNvPr id="58" name="正方形/長方形 5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59" name="正方形/長方形 5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1</a:t>
              </a:r>
              <a:endParaRPr kumimoji="1" lang="ja-JP" altLang="en-US" sz="3600" b="1" dirty="0">
                <a:solidFill>
                  <a:schemeClr val="tx1"/>
                </a:solidFill>
              </a:endParaRPr>
            </a:p>
          </p:txBody>
        </p:sp>
        <p:sp>
          <p:nvSpPr>
            <p:cNvPr id="60" name="正方形/長方形 5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61" name="正方形/長方形 6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62" name="グループ化 61"/>
          <p:cNvGrpSpPr/>
          <p:nvPr/>
        </p:nvGrpSpPr>
        <p:grpSpPr>
          <a:xfrm>
            <a:off x="6963499" y="4437915"/>
            <a:ext cx="2130252" cy="542613"/>
            <a:chOff x="6370655" y="442126"/>
            <a:chExt cx="2130252" cy="542613"/>
          </a:xfrm>
          <a:solidFill>
            <a:schemeClr val="bg1"/>
          </a:solidFill>
        </p:grpSpPr>
        <p:sp>
          <p:nvSpPr>
            <p:cNvPr id="63" name="正方形/長方形 6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64" name="正方形/長方形 6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smtClean="0">
                  <a:solidFill>
                    <a:schemeClr val="tx1"/>
                  </a:solidFill>
                </a:rPr>
                <a:t>1</a:t>
              </a:r>
              <a:endParaRPr kumimoji="1" lang="ja-JP" altLang="en-US" sz="3600" b="1" dirty="0">
                <a:solidFill>
                  <a:schemeClr val="tx1"/>
                </a:solidFill>
              </a:endParaRPr>
            </a:p>
          </p:txBody>
        </p:sp>
        <p:sp>
          <p:nvSpPr>
            <p:cNvPr id="65" name="正方形/長方形 6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66" name="正方形/長方形 6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smtClean="0">
                  <a:solidFill>
                    <a:schemeClr val="tx1"/>
                  </a:solidFill>
                </a:rPr>
                <a:t>1</a:t>
              </a:r>
              <a:endParaRPr kumimoji="1" lang="ja-JP" altLang="en-US" sz="3600" b="1" dirty="0">
                <a:solidFill>
                  <a:schemeClr val="tx1"/>
                </a:solidFill>
              </a:endParaRPr>
            </a:p>
          </p:txBody>
        </p:sp>
      </p:grpSp>
      <p:grpSp>
        <p:nvGrpSpPr>
          <p:cNvPr id="67" name="グループ化 66"/>
          <p:cNvGrpSpPr/>
          <p:nvPr/>
        </p:nvGrpSpPr>
        <p:grpSpPr>
          <a:xfrm>
            <a:off x="6963499" y="5050865"/>
            <a:ext cx="2130252" cy="542613"/>
            <a:chOff x="6370655" y="442126"/>
            <a:chExt cx="2130252" cy="542613"/>
          </a:xfrm>
          <a:solidFill>
            <a:schemeClr val="bg1"/>
          </a:solidFill>
        </p:grpSpPr>
        <p:sp>
          <p:nvSpPr>
            <p:cNvPr id="68" name="正方形/長方形 6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69" name="正方形/長方形 6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70" name="正方形/長方形 6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71" name="正方形/長方形 7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72" name="グループ化 71"/>
          <p:cNvGrpSpPr/>
          <p:nvPr/>
        </p:nvGrpSpPr>
        <p:grpSpPr>
          <a:xfrm>
            <a:off x="6973548" y="5673863"/>
            <a:ext cx="2130252" cy="542613"/>
            <a:chOff x="6370655" y="442126"/>
            <a:chExt cx="2130252" cy="542613"/>
          </a:xfrm>
          <a:solidFill>
            <a:schemeClr val="bg1"/>
          </a:solidFill>
        </p:grpSpPr>
        <p:sp>
          <p:nvSpPr>
            <p:cNvPr id="73" name="正方形/長方形 7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74" name="正方形/長方形 7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75" name="正方形/長方形 7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76" name="正方形/長方形 7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grpSp>
        <p:nvGrpSpPr>
          <p:cNvPr id="77" name="グループ化 76"/>
          <p:cNvGrpSpPr/>
          <p:nvPr/>
        </p:nvGrpSpPr>
        <p:grpSpPr>
          <a:xfrm>
            <a:off x="9435393" y="1330115"/>
            <a:ext cx="2130252" cy="542613"/>
            <a:chOff x="6370655" y="442126"/>
            <a:chExt cx="2130252" cy="542613"/>
          </a:xfrm>
          <a:solidFill>
            <a:schemeClr val="bg1"/>
          </a:solidFill>
        </p:grpSpPr>
        <p:sp>
          <p:nvSpPr>
            <p:cNvPr id="78" name="正方形/長方形 7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smtClean="0">
                  <a:solidFill>
                    <a:schemeClr val="tx1"/>
                  </a:solidFill>
                </a:rPr>
                <a:t>1</a:t>
              </a:r>
              <a:endParaRPr kumimoji="1" lang="ja-JP" altLang="en-US" sz="3600" b="1" dirty="0">
                <a:solidFill>
                  <a:schemeClr val="tx1"/>
                </a:solidFill>
              </a:endParaRPr>
            </a:p>
          </p:txBody>
        </p:sp>
        <p:sp>
          <p:nvSpPr>
            <p:cNvPr id="79" name="正方形/長方形 7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80" name="正方形/長方形 7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0</a:t>
              </a:r>
              <a:endParaRPr kumimoji="1" lang="ja-JP" altLang="en-US" sz="3600" b="1" dirty="0">
                <a:solidFill>
                  <a:schemeClr val="tx1"/>
                </a:solidFill>
              </a:endParaRPr>
            </a:p>
          </p:txBody>
        </p:sp>
        <p:sp>
          <p:nvSpPr>
            <p:cNvPr id="81" name="正方形/長方形 8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82" name="グループ化 81"/>
          <p:cNvGrpSpPr/>
          <p:nvPr/>
        </p:nvGrpSpPr>
        <p:grpSpPr>
          <a:xfrm>
            <a:off x="9445442" y="1953113"/>
            <a:ext cx="2130252" cy="542613"/>
            <a:chOff x="6370655" y="442126"/>
            <a:chExt cx="2130252" cy="542613"/>
          </a:xfrm>
          <a:solidFill>
            <a:schemeClr val="bg1"/>
          </a:solidFill>
        </p:grpSpPr>
        <p:sp>
          <p:nvSpPr>
            <p:cNvPr id="83" name="正方形/長方形 8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84" name="正方形/長方形 8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85" name="正方形/長方形 8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86" name="正方形/長方形 8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1</a:t>
              </a:r>
              <a:endParaRPr kumimoji="1" lang="ja-JP" altLang="en-US" sz="3600" b="1" dirty="0">
                <a:solidFill>
                  <a:schemeClr val="tx1"/>
                </a:solidFill>
              </a:endParaRPr>
            </a:p>
          </p:txBody>
        </p:sp>
      </p:grpSp>
      <p:grpSp>
        <p:nvGrpSpPr>
          <p:cNvPr id="87" name="グループ化 86"/>
          <p:cNvGrpSpPr/>
          <p:nvPr/>
        </p:nvGrpSpPr>
        <p:grpSpPr>
          <a:xfrm>
            <a:off x="9445442" y="2566063"/>
            <a:ext cx="2130252" cy="542613"/>
            <a:chOff x="6370655" y="442126"/>
            <a:chExt cx="2130252" cy="542613"/>
          </a:xfrm>
          <a:solidFill>
            <a:schemeClr val="bg1"/>
          </a:solidFill>
        </p:grpSpPr>
        <p:sp>
          <p:nvSpPr>
            <p:cNvPr id="88" name="正方形/長方形 8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89" name="正方形/長方形 8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90" name="正方形/長方形 8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1</a:t>
              </a:r>
              <a:endParaRPr kumimoji="1" lang="ja-JP" altLang="en-US" sz="3600" b="1" dirty="0">
                <a:solidFill>
                  <a:schemeClr val="tx1"/>
                </a:solidFill>
              </a:endParaRPr>
            </a:p>
          </p:txBody>
        </p:sp>
        <p:sp>
          <p:nvSpPr>
            <p:cNvPr id="91" name="正方形/長方形 9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92" name="グループ化 91"/>
          <p:cNvGrpSpPr/>
          <p:nvPr/>
        </p:nvGrpSpPr>
        <p:grpSpPr>
          <a:xfrm>
            <a:off x="9455491" y="3189061"/>
            <a:ext cx="2130252" cy="542613"/>
            <a:chOff x="6370655" y="442126"/>
            <a:chExt cx="2130252" cy="542613"/>
          </a:xfrm>
          <a:solidFill>
            <a:schemeClr val="bg1"/>
          </a:solidFill>
        </p:grpSpPr>
        <p:sp>
          <p:nvSpPr>
            <p:cNvPr id="93" name="正方形/長方形 9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94" name="正方形/長方形 9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95" name="正方形/長方形 9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96" name="正方形/長方形 9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grpSp>
        <p:nvGrpSpPr>
          <p:cNvPr id="97" name="グループ化 96"/>
          <p:cNvGrpSpPr/>
          <p:nvPr/>
        </p:nvGrpSpPr>
        <p:grpSpPr>
          <a:xfrm>
            <a:off x="9465538" y="3822106"/>
            <a:ext cx="2130252" cy="542613"/>
            <a:chOff x="6370655" y="442126"/>
            <a:chExt cx="2130252" cy="542613"/>
          </a:xfrm>
          <a:solidFill>
            <a:schemeClr val="bg1"/>
          </a:solidFill>
        </p:grpSpPr>
        <p:sp>
          <p:nvSpPr>
            <p:cNvPr id="98" name="正方形/長方形 9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99" name="正方形/長方形 9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00" name="正方形/長方形 9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101" name="正方形/長方形 10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102" name="グループ化 101"/>
          <p:cNvGrpSpPr/>
          <p:nvPr/>
        </p:nvGrpSpPr>
        <p:grpSpPr>
          <a:xfrm>
            <a:off x="9475587" y="4445104"/>
            <a:ext cx="2130252" cy="542613"/>
            <a:chOff x="6370655" y="442126"/>
            <a:chExt cx="2130252" cy="542613"/>
          </a:xfrm>
          <a:solidFill>
            <a:schemeClr val="bg1"/>
          </a:solidFill>
        </p:grpSpPr>
        <p:sp>
          <p:nvSpPr>
            <p:cNvPr id="103" name="正方形/長方形 10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04" name="正方形/長方形 10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05" name="正方形/長方形 10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sp>
          <p:nvSpPr>
            <p:cNvPr id="106" name="正方形/長方形 10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grpSp>
        <p:nvGrpSpPr>
          <p:cNvPr id="107" name="グループ化 106"/>
          <p:cNvGrpSpPr/>
          <p:nvPr/>
        </p:nvGrpSpPr>
        <p:grpSpPr>
          <a:xfrm>
            <a:off x="9475587" y="5058054"/>
            <a:ext cx="2130252" cy="542613"/>
            <a:chOff x="6370655" y="442126"/>
            <a:chExt cx="2130252" cy="542613"/>
          </a:xfrm>
          <a:solidFill>
            <a:schemeClr val="bg1"/>
          </a:solidFill>
        </p:grpSpPr>
        <p:sp>
          <p:nvSpPr>
            <p:cNvPr id="108" name="正方形/長方形 107"/>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09" name="正方形/長方形 108"/>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10" name="正方形/長方形 109"/>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11" name="正方形/長方形 110"/>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b="1" dirty="0">
                  <a:solidFill>
                    <a:schemeClr val="tx1"/>
                  </a:solidFill>
                </a:rPr>
                <a:t>0</a:t>
              </a:r>
              <a:endParaRPr kumimoji="1" lang="ja-JP" altLang="en-US" sz="3600" b="1" dirty="0">
                <a:solidFill>
                  <a:schemeClr val="tx1"/>
                </a:solidFill>
              </a:endParaRPr>
            </a:p>
          </p:txBody>
        </p:sp>
      </p:grpSp>
      <p:grpSp>
        <p:nvGrpSpPr>
          <p:cNvPr id="112" name="グループ化 111"/>
          <p:cNvGrpSpPr/>
          <p:nvPr/>
        </p:nvGrpSpPr>
        <p:grpSpPr>
          <a:xfrm>
            <a:off x="9485636" y="5681052"/>
            <a:ext cx="2130252" cy="542613"/>
            <a:chOff x="6370655" y="442126"/>
            <a:chExt cx="2130252" cy="542613"/>
          </a:xfrm>
          <a:solidFill>
            <a:schemeClr val="bg1"/>
          </a:solidFill>
        </p:grpSpPr>
        <p:sp>
          <p:nvSpPr>
            <p:cNvPr id="113" name="正方形/長方形 112"/>
            <p:cNvSpPr/>
            <p:nvPr/>
          </p:nvSpPr>
          <p:spPr>
            <a:xfrm>
              <a:off x="6370655"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14" name="正方形/長方形 113"/>
            <p:cNvSpPr/>
            <p:nvPr/>
          </p:nvSpPr>
          <p:spPr>
            <a:xfrm>
              <a:off x="6903218" y="442128"/>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15" name="正方形/長方形 114"/>
            <p:cNvSpPr/>
            <p:nvPr/>
          </p:nvSpPr>
          <p:spPr>
            <a:xfrm>
              <a:off x="7435781" y="442127"/>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sp>
          <p:nvSpPr>
            <p:cNvPr id="116" name="正方形/長方形 115"/>
            <p:cNvSpPr/>
            <p:nvPr/>
          </p:nvSpPr>
          <p:spPr>
            <a:xfrm>
              <a:off x="7968344" y="442126"/>
              <a:ext cx="532563" cy="542611"/>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chemeClr val="tx1"/>
                  </a:solidFill>
                </a:rPr>
                <a:t>1</a:t>
              </a:r>
              <a:endParaRPr kumimoji="1" lang="ja-JP" altLang="en-US" sz="3600" b="1" dirty="0">
                <a:solidFill>
                  <a:schemeClr val="tx1"/>
                </a:solidFill>
              </a:endParaRPr>
            </a:p>
          </p:txBody>
        </p:sp>
      </p:grpSp>
      <p:sp>
        <p:nvSpPr>
          <p:cNvPr id="117" name="テキスト ボックス 116"/>
          <p:cNvSpPr txBox="1"/>
          <p:nvPr/>
        </p:nvSpPr>
        <p:spPr>
          <a:xfrm>
            <a:off x="103447" y="1973057"/>
            <a:ext cx="6297344" cy="523220"/>
          </a:xfrm>
          <a:prstGeom prst="rect">
            <a:avLst/>
          </a:prstGeom>
          <a:noFill/>
        </p:spPr>
        <p:txBody>
          <a:bodyPr wrap="square" rtlCol="0">
            <a:spAutoFit/>
          </a:bodyPr>
          <a:lstStyle/>
          <a:p>
            <a:pPr algn="r"/>
            <a:r>
              <a:rPr kumimoji="1" lang="en-US" altLang="ja-JP" sz="2800" b="1" dirty="0" smtClean="0">
                <a:latin typeface="Meiryo UI" panose="020B0604030504040204" pitchFamily="50" charset="-128"/>
                <a:ea typeface="Meiryo UI" panose="020B0604030504040204" pitchFamily="50" charset="-128"/>
              </a:rPr>
              <a:t>4Qubit</a:t>
            </a:r>
            <a:r>
              <a:rPr kumimoji="1" lang="ja-JP" altLang="en-US" sz="2800" b="1" dirty="0" smtClean="0">
                <a:latin typeface="Meiryo UI" panose="020B0604030504040204" pitchFamily="50" charset="-128"/>
                <a:ea typeface="Meiryo UI" panose="020B0604030504040204" pitchFamily="50" charset="-128"/>
              </a:rPr>
              <a:t>は</a:t>
            </a:r>
            <a:r>
              <a:rPr kumimoji="1" lang="en-US" altLang="ja-JP" sz="2800" b="1" dirty="0" smtClean="0">
                <a:latin typeface="Meiryo UI" panose="020B0604030504040204" pitchFamily="50" charset="-128"/>
                <a:ea typeface="Meiryo UI" panose="020B0604030504040204" pitchFamily="50" charset="-128"/>
              </a:rPr>
              <a:t>16</a:t>
            </a:r>
            <a:r>
              <a:rPr kumimoji="1" lang="ja-JP" altLang="en-US" sz="2800" b="1" dirty="0" smtClean="0">
                <a:latin typeface="Meiryo UI" panose="020B0604030504040204" pitchFamily="50" charset="-128"/>
                <a:ea typeface="Meiryo UI" panose="020B0604030504040204" pitchFamily="50" charset="-128"/>
              </a:rPr>
              <a:t>の状態を同時に保持する。</a:t>
            </a:r>
            <a:endParaRPr kumimoji="1" lang="ja-JP" altLang="en-US" sz="2800" b="1" dirty="0">
              <a:latin typeface="Meiryo UI" panose="020B0604030504040204" pitchFamily="50" charset="-128"/>
              <a:ea typeface="Meiryo UI" panose="020B0604030504040204" pitchFamily="50" charset="-128"/>
            </a:endParaRPr>
          </a:p>
        </p:txBody>
      </p:sp>
      <p:pic>
        <p:nvPicPr>
          <p:cNvPr id="118" name="図 117"/>
          <p:cNvPicPr>
            <a:picLocks noChangeAspect="1"/>
          </p:cNvPicPr>
          <p:nvPr/>
        </p:nvPicPr>
        <p:blipFill>
          <a:blip r:embed="rId4"/>
          <a:stretch>
            <a:fillRect/>
          </a:stretch>
        </p:blipFill>
        <p:spPr>
          <a:xfrm>
            <a:off x="20174" y="2696688"/>
            <a:ext cx="5832390" cy="2118008"/>
          </a:xfrm>
          <a:prstGeom prst="rect">
            <a:avLst/>
          </a:prstGeom>
        </p:spPr>
      </p:pic>
      <p:sp>
        <p:nvSpPr>
          <p:cNvPr id="121" name="テキスト ボックス 120"/>
          <p:cNvSpPr txBox="1"/>
          <p:nvPr/>
        </p:nvSpPr>
        <p:spPr>
          <a:xfrm>
            <a:off x="6581666" y="1422724"/>
            <a:ext cx="341644" cy="369332"/>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①</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2" name="テキスト ボックス 121"/>
          <p:cNvSpPr txBox="1"/>
          <p:nvPr/>
        </p:nvSpPr>
        <p:spPr>
          <a:xfrm>
            <a:off x="6591710" y="2043109"/>
            <a:ext cx="341644" cy="369332"/>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②</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3" name="テキスト ボックス 122"/>
          <p:cNvSpPr txBox="1"/>
          <p:nvPr/>
        </p:nvSpPr>
        <p:spPr>
          <a:xfrm>
            <a:off x="6601759" y="2666107"/>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③</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4" name="テキスト ボックス 123"/>
          <p:cNvSpPr txBox="1"/>
          <p:nvPr/>
        </p:nvSpPr>
        <p:spPr>
          <a:xfrm>
            <a:off x="6611806" y="3268511"/>
            <a:ext cx="341644" cy="369332"/>
          </a:xfrm>
          <a:prstGeom prst="rect">
            <a:avLst/>
          </a:prstGeom>
          <a:noFill/>
        </p:spPr>
        <p:txBody>
          <a:bodyPr wrap="square" rtlCol="0">
            <a:spAutoFit/>
          </a:bodyPr>
          <a:lstStyle/>
          <a:p>
            <a:pPr algn="ctr"/>
            <a:r>
              <a:rPr lang="ja-JP" altLang="en-US" b="1" dirty="0" smtClean="0">
                <a:solidFill>
                  <a:schemeClr val="bg1"/>
                </a:solidFill>
                <a:latin typeface="Meiryo UI" panose="020B0604030504040204" pitchFamily="50" charset="-128"/>
                <a:ea typeface="Meiryo UI" panose="020B0604030504040204" pitchFamily="50" charset="-128"/>
              </a:rPr>
              <a:t>④</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5" name="テキスト ボックス 124"/>
          <p:cNvSpPr txBox="1"/>
          <p:nvPr/>
        </p:nvSpPr>
        <p:spPr>
          <a:xfrm>
            <a:off x="6621855" y="3904077"/>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⑤</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6" name="テキスト ボックス 125"/>
          <p:cNvSpPr txBox="1"/>
          <p:nvPr/>
        </p:nvSpPr>
        <p:spPr>
          <a:xfrm>
            <a:off x="6621855" y="4537122"/>
            <a:ext cx="341644" cy="369332"/>
          </a:xfrm>
          <a:prstGeom prst="rect">
            <a:avLst/>
          </a:prstGeom>
          <a:noFill/>
        </p:spPr>
        <p:txBody>
          <a:bodyPr wrap="square" rtlCol="0">
            <a:spAutoFit/>
          </a:bodyPr>
          <a:lstStyle/>
          <a:p>
            <a:pPr algn="ctr"/>
            <a:r>
              <a:rPr lang="ja-JP" altLang="en-US" b="1" dirty="0" smtClean="0">
                <a:solidFill>
                  <a:schemeClr val="bg1"/>
                </a:solidFill>
                <a:latin typeface="Meiryo UI" panose="020B0604030504040204" pitchFamily="50" charset="-128"/>
                <a:ea typeface="Meiryo UI" panose="020B0604030504040204" pitchFamily="50" charset="-128"/>
              </a:rPr>
              <a:t>⑥</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7" name="テキスト ボックス 126"/>
          <p:cNvSpPr txBox="1"/>
          <p:nvPr/>
        </p:nvSpPr>
        <p:spPr>
          <a:xfrm>
            <a:off x="6625201" y="5141577"/>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⑦</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8" name="テキスト ボックス 127"/>
          <p:cNvSpPr txBox="1"/>
          <p:nvPr/>
        </p:nvSpPr>
        <p:spPr>
          <a:xfrm>
            <a:off x="6618508" y="5758403"/>
            <a:ext cx="341644" cy="369332"/>
          </a:xfrm>
          <a:prstGeom prst="rect">
            <a:avLst/>
          </a:prstGeom>
          <a:noFill/>
        </p:spPr>
        <p:txBody>
          <a:bodyPr wrap="square" rtlCol="0">
            <a:spAutoFit/>
          </a:bodyPr>
          <a:lstStyle/>
          <a:p>
            <a:pPr algn="ctr"/>
            <a:r>
              <a:rPr lang="ja-JP" altLang="en-US" b="1" dirty="0" smtClean="0">
                <a:solidFill>
                  <a:schemeClr val="bg1"/>
                </a:solidFill>
                <a:latin typeface="Meiryo UI" panose="020B0604030504040204" pitchFamily="50" charset="-128"/>
                <a:ea typeface="Meiryo UI" panose="020B0604030504040204" pitchFamily="50" charset="-128"/>
              </a:rPr>
              <a:t>⑧</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9" name="左矢印 128"/>
          <p:cNvSpPr/>
          <p:nvPr/>
        </p:nvSpPr>
        <p:spPr>
          <a:xfrm>
            <a:off x="5799563" y="3152230"/>
            <a:ext cx="730185" cy="1215851"/>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テキスト ボックス 129"/>
          <p:cNvSpPr txBox="1"/>
          <p:nvPr/>
        </p:nvSpPr>
        <p:spPr>
          <a:xfrm>
            <a:off x="9073656" y="1453305"/>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⑨</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9083700" y="2073690"/>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⑩</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2" name="テキスト ボックス 131"/>
          <p:cNvSpPr txBox="1"/>
          <p:nvPr/>
        </p:nvSpPr>
        <p:spPr>
          <a:xfrm>
            <a:off x="9093749" y="2696688"/>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⑪</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9103796" y="3299092"/>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⑫</a:t>
            </a:r>
            <a:endParaRPr lang="en-US" altLang="ja-JP" b="1" dirty="0" smtClean="0">
              <a:solidFill>
                <a:schemeClr val="bg1"/>
              </a:solidFill>
              <a:latin typeface="Meiryo UI" panose="020B0604030504040204" pitchFamily="50" charset="-128"/>
              <a:ea typeface="Meiryo UI" panose="020B0604030504040204" pitchFamily="50" charset="-128"/>
            </a:endParaRPr>
          </a:p>
        </p:txBody>
      </p:sp>
      <p:sp>
        <p:nvSpPr>
          <p:cNvPr id="134" name="テキスト ボックス 133"/>
          <p:cNvSpPr txBox="1"/>
          <p:nvPr/>
        </p:nvSpPr>
        <p:spPr>
          <a:xfrm>
            <a:off x="9113845" y="3934658"/>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⑬</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5" name="テキスト ボックス 134"/>
          <p:cNvSpPr txBox="1"/>
          <p:nvPr/>
        </p:nvSpPr>
        <p:spPr>
          <a:xfrm>
            <a:off x="9113845" y="4567703"/>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⑭</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6" name="テキスト ボックス 135"/>
          <p:cNvSpPr txBox="1"/>
          <p:nvPr/>
        </p:nvSpPr>
        <p:spPr>
          <a:xfrm>
            <a:off x="9117191" y="5172158"/>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⑮</a:t>
            </a:r>
            <a:endParaRPr lang="en-US" altLang="ja-JP" b="1" dirty="0" smtClean="0">
              <a:solidFill>
                <a:schemeClr val="bg1"/>
              </a:solidFill>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9110498" y="5788984"/>
            <a:ext cx="341644" cy="369332"/>
          </a:xfrm>
          <a:prstGeom prst="rect">
            <a:avLst/>
          </a:prstGeom>
          <a:noFill/>
        </p:spPr>
        <p:txBody>
          <a:bodyPr wrap="square" rtlCol="0">
            <a:spAutoFit/>
          </a:bodyPr>
          <a:lstStyle/>
          <a:p>
            <a:pPr algn="ctr"/>
            <a:r>
              <a:rPr lang="ja-JP" altLang="en-US" b="1" dirty="0">
                <a:solidFill>
                  <a:schemeClr val="bg1"/>
                </a:solidFill>
                <a:latin typeface="Meiryo UI" panose="020B0604030504040204" pitchFamily="50" charset="-128"/>
                <a:ea typeface="Meiryo UI" panose="020B0604030504040204" pitchFamily="50" charset="-128"/>
              </a:rPr>
              <a:t>⑯</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8" name="正方形/長方形 137"/>
          <p:cNvSpPr/>
          <p:nvPr/>
        </p:nvSpPr>
        <p:spPr>
          <a:xfrm>
            <a:off x="6847163"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39" name="正方形/長方形 138"/>
          <p:cNvSpPr/>
          <p:nvPr/>
        </p:nvSpPr>
        <p:spPr>
          <a:xfrm>
            <a:off x="7379340"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p:cNvSpPr/>
          <p:nvPr/>
        </p:nvSpPr>
        <p:spPr>
          <a:xfrm>
            <a:off x="7942829"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p:cNvSpPr/>
          <p:nvPr/>
        </p:nvSpPr>
        <p:spPr>
          <a:xfrm>
            <a:off x="8465343" y="1077581"/>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284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8618" y="329429"/>
            <a:ext cx="5034764"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IBM</a:t>
            </a:r>
            <a:r>
              <a:rPr kumimoji="1" lang="ja-JP" altLang="en-US" sz="2400" b="1" dirty="0" smtClean="0">
                <a:latin typeface="Meiryo UI" panose="020B0604030504040204" pitchFamily="50" charset="-128"/>
                <a:ea typeface="Meiryo UI" panose="020B0604030504040204" pitchFamily="50" charset="-128"/>
              </a:rPr>
              <a:t>の量子</a:t>
            </a:r>
            <a:r>
              <a:rPr lang="ja-JP" altLang="en-US" sz="2400" b="1" dirty="0" smtClean="0">
                <a:latin typeface="Meiryo UI" panose="020B0604030504040204" pitchFamily="50" charset="-128"/>
                <a:ea typeface="Meiryo UI" panose="020B0604030504040204" pitchFamily="50" charset="-128"/>
              </a:rPr>
              <a:t>チップ</a:t>
            </a:r>
            <a:endParaRPr kumimoji="1" lang="ja-JP" altLang="en-US" sz="2400" b="1" dirty="0">
              <a:latin typeface="Meiryo UI" panose="020B0604030504040204" pitchFamily="50" charset="-128"/>
              <a:ea typeface="Meiryo UI" panose="020B0604030504040204" pitchFamily="50" charset="-128"/>
            </a:endParaRPr>
          </a:p>
        </p:txBody>
      </p:sp>
      <p:grpSp>
        <p:nvGrpSpPr>
          <p:cNvPr id="5" name="グループ化 4"/>
          <p:cNvGrpSpPr/>
          <p:nvPr/>
        </p:nvGrpSpPr>
        <p:grpSpPr>
          <a:xfrm>
            <a:off x="10366375" y="119859"/>
            <a:ext cx="1825625" cy="395288"/>
            <a:chOff x="10366375" y="119859"/>
            <a:chExt cx="1825625"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pic>
        <p:nvPicPr>
          <p:cNvPr id="9" name="図 8"/>
          <p:cNvPicPr>
            <a:picLocks noChangeAspect="1"/>
          </p:cNvPicPr>
          <p:nvPr/>
        </p:nvPicPr>
        <p:blipFill>
          <a:blip r:embed="rId4"/>
          <a:stretch>
            <a:fillRect/>
          </a:stretch>
        </p:blipFill>
        <p:spPr>
          <a:xfrm>
            <a:off x="711811" y="864655"/>
            <a:ext cx="10757713" cy="4855251"/>
          </a:xfrm>
          <a:prstGeom prst="rect">
            <a:avLst/>
          </a:prstGeom>
        </p:spPr>
      </p:pic>
      <p:sp>
        <p:nvSpPr>
          <p:cNvPr id="12" name="正方形/長方形 11"/>
          <p:cNvSpPr/>
          <p:nvPr/>
        </p:nvSpPr>
        <p:spPr>
          <a:xfrm>
            <a:off x="711811" y="6006954"/>
            <a:ext cx="11304270" cy="307777"/>
          </a:xfrm>
          <a:prstGeom prst="rect">
            <a:avLst/>
          </a:prstGeom>
        </p:spPr>
        <p:txBody>
          <a:bodyPr wrap="square">
            <a:spAutoFit/>
          </a:bodyPr>
          <a:lstStyle/>
          <a:p>
            <a:r>
              <a:rPr lang="en-US" altLang="ja-JP" sz="1400" dirty="0" smtClean="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月に</a:t>
            </a:r>
            <a:r>
              <a:rPr lang="en-US" altLang="ja-JP" sz="1400" dirty="0" err="1">
                <a:latin typeface="Meiryo UI" panose="020B0604030504040204" pitchFamily="50" charset="-128"/>
                <a:ea typeface="Meiryo UI" panose="020B0604030504040204" pitchFamily="50" charset="-128"/>
              </a:rPr>
              <a:t>npj</a:t>
            </a:r>
            <a:r>
              <a:rPr lang="en-US" altLang="ja-JP" sz="1400" dirty="0">
                <a:latin typeface="Meiryo UI" panose="020B0604030504040204" pitchFamily="50" charset="-128"/>
                <a:ea typeface="Meiryo UI" panose="020B0604030504040204" pitchFamily="50" charset="-128"/>
              </a:rPr>
              <a:t> Quantum Information</a:t>
            </a:r>
            <a:r>
              <a:rPr lang="ja-JP" altLang="en-US" sz="1400" dirty="0">
                <a:latin typeface="Meiryo UI" panose="020B0604030504040204" pitchFamily="50" charset="-128"/>
                <a:ea typeface="Meiryo UI" panose="020B0604030504040204" pitchFamily="50" charset="-128"/>
              </a:rPr>
              <a:t>に掲載された、</a:t>
            </a:r>
            <a:r>
              <a:rPr lang="en-US" altLang="ja-JP" sz="1400" dirty="0">
                <a:latin typeface="Meiryo UI" panose="020B0604030504040204" pitchFamily="50" charset="-128"/>
                <a:ea typeface="Meiryo UI" panose="020B0604030504040204" pitchFamily="50" charset="-128"/>
              </a:rPr>
              <a:t>4</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トランスロンキュビット、</a:t>
            </a:r>
            <a:r>
              <a:rPr lang="en-US" altLang="ja-JP" sz="1400" dirty="0">
                <a:latin typeface="Meiryo UI" panose="020B0604030504040204" pitchFamily="50" charset="-128"/>
                <a:ea typeface="Meiryo UI" panose="020B0604030504040204" pitchFamily="50" charset="-128"/>
              </a:rPr>
              <a:t>4</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量子バス 、および</a:t>
            </a:r>
            <a:r>
              <a:rPr lang="en-US" altLang="ja-JP" sz="1400" dirty="0">
                <a:latin typeface="Meiryo UI" panose="020B0604030504040204" pitchFamily="50" charset="-128"/>
                <a:ea typeface="Meiryo UI" panose="020B0604030504040204" pitchFamily="50" charset="-128"/>
              </a:rPr>
              <a:t>4</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読み出し共振器から</a:t>
            </a:r>
            <a:r>
              <a:rPr lang="ja-JP" altLang="en-US" sz="1400" dirty="0" smtClean="0">
                <a:latin typeface="Meiryo UI" panose="020B0604030504040204" pitchFamily="50" charset="-128"/>
                <a:ea typeface="Meiryo UI" panose="020B0604030504040204" pitchFamily="50" charset="-128"/>
              </a:rPr>
              <a:t>なる</a:t>
            </a:r>
            <a:r>
              <a:rPr lang="en-US" altLang="ja-JP" sz="1400" dirty="0" smtClean="0">
                <a:latin typeface="Meiryo UI" panose="020B0604030504040204" pitchFamily="50" charset="-128"/>
                <a:ea typeface="Meiryo UI" panose="020B0604030504040204" pitchFamily="50" charset="-128"/>
              </a:rPr>
              <a:t>4Qubit</a:t>
            </a:r>
            <a:r>
              <a:rPr lang="ja-JP" altLang="en-US" sz="1400" dirty="0" smtClean="0">
                <a:latin typeface="Meiryo UI" panose="020B0604030504040204" pitchFamily="50" charset="-128"/>
                <a:ea typeface="Meiryo UI" panose="020B0604030504040204" pitchFamily="50" charset="-128"/>
              </a:rPr>
              <a:t>チップ</a:t>
            </a:r>
            <a:r>
              <a:rPr lang="ja-JP" altLang="en-US" sz="1400" dirty="0">
                <a:latin typeface="Meiryo UI" panose="020B0604030504040204" pitchFamily="50" charset="-128"/>
                <a:ea typeface="Meiryo UI" panose="020B0604030504040204" pitchFamily="50" charset="-128"/>
              </a:rPr>
              <a:t>。</a:t>
            </a:r>
          </a:p>
        </p:txBody>
      </p:sp>
      <p:sp>
        <p:nvSpPr>
          <p:cNvPr id="14" name="上矢印 13"/>
          <p:cNvSpPr/>
          <p:nvPr/>
        </p:nvSpPr>
        <p:spPr>
          <a:xfrm>
            <a:off x="1703070" y="5634328"/>
            <a:ext cx="674370" cy="43508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686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509859" cy="395288"/>
            <a:chOff x="10366375" y="119859"/>
            <a:chExt cx="150985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742590" y="206904"/>
              <a:ext cx="1133644" cy="253916"/>
            </a:xfrm>
            <a:prstGeom prst="rect">
              <a:avLst/>
            </a:prstGeom>
            <a:noFill/>
          </p:spPr>
          <p:txBody>
            <a:bodyPr wrap="none">
              <a:spAutoFit/>
            </a:bodyPr>
            <a:lstStyle/>
            <a:p>
              <a:pPr eaLnBrk="1" hangingPunct="1">
                <a:defRPr/>
              </a:pPr>
              <a:r>
                <a:rPr lang="ja-JP" altLang="en-US" sz="1050" dirty="0" smtClean="0"/>
                <a:t>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9" name="object 2"/>
          <p:cNvSpPr/>
          <p:nvPr/>
        </p:nvSpPr>
        <p:spPr>
          <a:xfrm>
            <a:off x="3553637" y="2707233"/>
            <a:ext cx="5059045" cy="1788160"/>
          </a:xfrm>
          <a:custGeom>
            <a:avLst/>
            <a:gdLst/>
            <a:ahLst/>
            <a:cxnLst/>
            <a:rect l="l" t="t" r="r" b="b"/>
            <a:pathLst>
              <a:path w="5059045" h="1788160">
                <a:moveTo>
                  <a:pt x="0" y="297947"/>
                </a:moveTo>
                <a:lnTo>
                  <a:pt x="3899" y="249618"/>
                </a:lnTo>
                <a:lnTo>
                  <a:pt x="15189" y="203773"/>
                </a:lnTo>
                <a:lnTo>
                  <a:pt x="33256" y="161023"/>
                </a:lnTo>
                <a:lnTo>
                  <a:pt x="57486" y="121983"/>
                </a:lnTo>
                <a:lnTo>
                  <a:pt x="87266" y="87266"/>
                </a:lnTo>
                <a:lnTo>
                  <a:pt x="121983" y="57486"/>
                </a:lnTo>
                <a:lnTo>
                  <a:pt x="161023" y="33256"/>
                </a:lnTo>
                <a:lnTo>
                  <a:pt x="203772" y="15189"/>
                </a:lnTo>
                <a:lnTo>
                  <a:pt x="249618" y="3899"/>
                </a:lnTo>
                <a:lnTo>
                  <a:pt x="297947" y="0"/>
                </a:lnTo>
                <a:lnTo>
                  <a:pt x="4760972" y="0"/>
                </a:lnTo>
                <a:lnTo>
                  <a:pt x="4809300" y="3899"/>
                </a:lnTo>
                <a:lnTo>
                  <a:pt x="4855145" y="15189"/>
                </a:lnTo>
                <a:lnTo>
                  <a:pt x="4897894" y="33256"/>
                </a:lnTo>
                <a:lnTo>
                  <a:pt x="4936933" y="57486"/>
                </a:lnTo>
                <a:lnTo>
                  <a:pt x="4971649" y="87266"/>
                </a:lnTo>
                <a:lnTo>
                  <a:pt x="5001428" y="121983"/>
                </a:lnTo>
                <a:lnTo>
                  <a:pt x="5025657" y="161023"/>
                </a:lnTo>
                <a:lnTo>
                  <a:pt x="5043723" y="203773"/>
                </a:lnTo>
                <a:lnTo>
                  <a:pt x="5055013" y="249618"/>
                </a:lnTo>
                <a:lnTo>
                  <a:pt x="5058912" y="297947"/>
                </a:lnTo>
                <a:lnTo>
                  <a:pt x="5058912" y="1489710"/>
                </a:lnTo>
                <a:lnTo>
                  <a:pt x="5055013" y="1538041"/>
                </a:lnTo>
                <a:lnTo>
                  <a:pt x="5043723" y="1583888"/>
                </a:lnTo>
                <a:lnTo>
                  <a:pt x="5025657" y="1626639"/>
                </a:lnTo>
                <a:lnTo>
                  <a:pt x="5001428" y="1665679"/>
                </a:lnTo>
                <a:lnTo>
                  <a:pt x="4971649" y="1700395"/>
                </a:lnTo>
                <a:lnTo>
                  <a:pt x="4936933" y="1730175"/>
                </a:lnTo>
                <a:lnTo>
                  <a:pt x="4897894" y="1754405"/>
                </a:lnTo>
                <a:lnTo>
                  <a:pt x="4855145" y="1772471"/>
                </a:lnTo>
                <a:lnTo>
                  <a:pt x="4809300" y="1783761"/>
                </a:lnTo>
                <a:lnTo>
                  <a:pt x="4760972" y="1787661"/>
                </a:lnTo>
                <a:lnTo>
                  <a:pt x="297947" y="1787661"/>
                </a:lnTo>
                <a:lnTo>
                  <a:pt x="249618" y="1783761"/>
                </a:lnTo>
                <a:lnTo>
                  <a:pt x="203772" y="1772471"/>
                </a:lnTo>
                <a:lnTo>
                  <a:pt x="161023" y="1754405"/>
                </a:lnTo>
                <a:lnTo>
                  <a:pt x="121983" y="1730175"/>
                </a:lnTo>
                <a:lnTo>
                  <a:pt x="87266" y="1700395"/>
                </a:lnTo>
                <a:lnTo>
                  <a:pt x="57486" y="1665679"/>
                </a:lnTo>
                <a:lnTo>
                  <a:pt x="33256" y="1626639"/>
                </a:lnTo>
                <a:lnTo>
                  <a:pt x="15189" y="1583888"/>
                </a:lnTo>
                <a:lnTo>
                  <a:pt x="3899" y="1538041"/>
                </a:lnTo>
                <a:lnTo>
                  <a:pt x="0" y="1489710"/>
                </a:lnTo>
                <a:lnTo>
                  <a:pt x="0" y="297947"/>
                </a:lnTo>
                <a:close/>
              </a:path>
            </a:pathLst>
          </a:custGeom>
          <a:ln w="25400">
            <a:solidFill>
              <a:srgbClr val="2A79BE"/>
            </a:solidFill>
          </a:ln>
        </p:spPr>
        <p:txBody>
          <a:bodyPr wrap="square" lIns="0" tIns="0" rIns="0" bIns="0" rtlCol="0"/>
          <a:lstStyle/>
          <a:p>
            <a:endParaRPr/>
          </a:p>
        </p:txBody>
      </p:sp>
      <p:sp>
        <p:nvSpPr>
          <p:cNvPr id="11" name="object 3"/>
          <p:cNvSpPr/>
          <p:nvPr/>
        </p:nvSpPr>
        <p:spPr>
          <a:xfrm>
            <a:off x="3733622" y="3242796"/>
            <a:ext cx="987784" cy="1012376"/>
          </a:xfrm>
          <a:prstGeom prst="rect">
            <a:avLst/>
          </a:prstGeom>
          <a:blipFill>
            <a:blip r:embed="rId4" cstate="print"/>
            <a:stretch>
              <a:fillRect/>
            </a:stretch>
          </a:blipFill>
        </p:spPr>
        <p:txBody>
          <a:bodyPr wrap="square" lIns="0" tIns="0" rIns="0" bIns="0" rtlCol="0"/>
          <a:lstStyle/>
          <a:p>
            <a:endParaRPr/>
          </a:p>
        </p:txBody>
      </p:sp>
      <p:sp>
        <p:nvSpPr>
          <p:cNvPr id="12" name="object 4"/>
          <p:cNvSpPr txBox="1"/>
          <p:nvPr/>
        </p:nvSpPr>
        <p:spPr>
          <a:xfrm>
            <a:off x="3788028" y="2873104"/>
            <a:ext cx="3997325" cy="278281"/>
          </a:xfrm>
          <a:prstGeom prst="rect">
            <a:avLst/>
          </a:prstGeom>
        </p:spPr>
        <p:txBody>
          <a:bodyPr vert="horz" wrap="square" lIns="0" tIns="16510" rIns="0" bIns="0" rtlCol="0">
            <a:spAutoFit/>
          </a:bodyPr>
          <a:lstStyle/>
          <a:p>
            <a:pPr marL="12700">
              <a:lnSpc>
                <a:spcPct val="100000"/>
              </a:lnSpc>
              <a:spcBef>
                <a:spcPts val="130"/>
              </a:spcBef>
            </a:pPr>
            <a:r>
              <a:rPr sz="1700" b="1" spc="10" dirty="0">
                <a:latin typeface="Arial"/>
                <a:cs typeface="Arial"/>
              </a:rPr>
              <a:t>Superconducting </a:t>
            </a:r>
            <a:r>
              <a:rPr sz="1700" b="1" spc="15" dirty="0">
                <a:latin typeface="Arial"/>
                <a:cs typeface="Arial"/>
              </a:rPr>
              <a:t>Quantum Processor</a:t>
            </a:r>
            <a:endParaRPr sz="1700">
              <a:latin typeface="Arial"/>
              <a:cs typeface="Arial"/>
            </a:endParaRPr>
          </a:p>
        </p:txBody>
      </p:sp>
      <p:sp>
        <p:nvSpPr>
          <p:cNvPr id="14" name="object 5"/>
          <p:cNvSpPr txBox="1"/>
          <p:nvPr/>
        </p:nvSpPr>
        <p:spPr>
          <a:xfrm>
            <a:off x="4872342" y="3288055"/>
            <a:ext cx="3463925" cy="100203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1600" spc="5" dirty="0">
                <a:latin typeface="Arial"/>
                <a:cs typeface="Arial"/>
              </a:rPr>
              <a:t>can </a:t>
            </a:r>
            <a:r>
              <a:rPr sz="1600" spc="10" dirty="0">
                <a:latin typeface="Arial"/>
                <a:cs typeface="Arial"/>
              </a:rPr>
              <a:t>be</a:t>
            </a:r>
            <a:r>
              <a:rPr sz="1600" spc="-5" dirty="0">
                <a:latin typeface="Arial"/>
                <a:cs typeface="Arial"/>
              </a:rPr>
              <a:t> </a:t>
            </a:r>
            <a:r>
              <a:rPr sz="1600" spc="-10" dirty="0">
                <a:latin typeface="Arial"/>
                <a:cs typeface="Arial"/>
              </a:rPr>
              <a:t>engineered</a:t>
            </a:r>
            <a:endParaRPr sz="1600">
              <a:latin typeface="Arial"/>
              <a:cs typeface="Arial"/>
            </a:endParaRPr>
          </a:p>
          <a:p>
            <a:pPr marL="241300" indent="-228600">
              <a:lnSpc>
                <a:spcPts val="1910"/>
              </a:lnSpc>
              <a:spcBef>
                <a:spcPts val="10"/>
              </a:spcBef>
              <a:buChar char="•"/>
              <a:tabLst>
                <a:tab pos="240665" algn="l"/>
                <a:tab pos="241300" algn="l"/>
              </a:tabLst>
            </a:pPr>
            <a:r>
              <a:rPr sz="1600" spc="15" dirty="0">
                <a:latin typeface="Arial"/>
                <a:cs typeface="Arial"/>
              </a:rPr>
              <a:t>builds </a:t>
            </a:r>
            <a:r>
              <a:rPr sz="1600" spc="5" dirty="0">
                <a:latin typeface="Arial"/>
                <a:cs typeface="Arial"/>
              </a:rPr>
              <a:t>on existing</a:t>
            </a:r>
            <a:r>
              <a:rPr sz="1600" spc="-40" dirty="0">
                <a:latin typeface="Arial"/>
                <a:cs typeface="Arial"/>
              </a:rPr>
              <a:t> </a:t>
            </a:r>
            <a:r>
              <a:rPr sz="1600" spc="5" dirty="0">
                <a:latin typeface="Arial"/>
                <a:cs typeface="Arial"/>
              </a:rPr>
              <a:t>technologies</a:t>
            </a:r>
            <a:endParaRPr sz="1600">
              <a:latin typeface="Arial"/>
              <a:cs typeface="Arial"/>
            </a:endParaRPr>
          </a:p>
          <a:p>
            <a:pPr marL="241300" marR="5080" indent="-228600">
              <a:lnSpc>
                <a:spcPts val="1930"/>
              </a:lnSpc>
              <a:spcBef>
                <a:spcPts val="50"/>
              </a:spcBef>
              <a:buChar char="•"/>
              <a:tabLst>
                <a:tab pos="240665" algn="l"/>
                <a:tab pos="241300" algn="l"/>
              </a:tabLst>
            </a:pPr>
            <a:r>
              <a:rPr sz="1600" spc="-5" dirty="0">
                <a:latin typeface="Arial"/>
                <a:cs typeface="Arial"/>
              </a:rPr>
              <a:t>challenges </a:t>
            </a:r>
            <a:r>
              <a:rPr sz="1600" spc="-10" dirty="0">
                <a:latin typeface="Arial"/>
                <a:cs typeface="Arial"/>
              </a:rPr>
              <a:t>in </a:t>
            </a:r>
            <a:r>
              <a:rPr sz="1600" spc="10" dirty="0">
                <a:latin typeface="Arial"/>
                <a:cs typeface="Arial"/>
              </a:rPr>
              <a:t>improving </a:t>
            </a:r>
            <a:r>
              <a:rPr sz="1600" dirty="0">
                <a:latin typeface="Arial"/>
                <a:cs typeface="Arial"/>
              </a:rPr>
              <a:t>coherence,  </a:t>
            </a:r>
            <a:r>
              <a:rPr sz="1600" spc="20" dirty="0">
                <a:latin typeface="Arial"/>
                <a:cs typeface="Arial"/>
              </a:rPr>
              <a:t>control </a:t>
            </a:r>
            <a:r>
              <a:rPr sz="1600" spc="15" dirty="0">
                <a:latin typeface="Arial"/>
                <a:cs typeface="Arial"/>
              </a:rPr>
              <a:t>complexity </a:t>
            </a:r>
            <a:r>
              <a:rPr sz="1600" spc="5" dirty="0">
                <a:latin typeface="Arial"/>
                <a:cs typeface="Arial"/>
              </a:rPr>
              <a:t>and</a:t>
            </a:r>
            <a:r>
              <a:rPr sz="1600" spc="-30" dirty="0">
                <a:latin typeface="Arial"/>
                <a:cs typeface="Arial"/>
              </a:rPr>
              <a:t> </a:t>
            </a:r>
            <a:r>
              <a:rPr sz="1600" dirty="0">
                <a:latin typeface="Arial"/>
                <a:cs typeface="Arial"/>
              </a:rPr>
              <a:t>scaling</a:t>
            </a:r>
            <a:endParaRPr sz="1600">
              <a:latin typeface="Arial"/>
              <a:cs typeface="Arial"/>
            </a:endParaRPr>
          </a:p>
        </p:txBody>
      </p:sp>
      <p:sp>
        <p:nvSpPr>
          <p:cNvPr id="15" name="object 6"/>
          <p:cNvSpPr txBox="1">
            <a:spLocks/>
          </p:cNvSpPr>
          <p:nvPr/>
        </p:nvSpPr>
        <p:spPr>
          <a:xfrm>
            <a:off x="2957532" y="174187"/>
            <a:ext cx="332867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dirty="0" smtClean="0"/>
              <a:t>Quantum</a:t>
            </a:r>
            <a:r>
              <a:rPr lang="en-US" sz="2000" spc="-90" dirty="0" smtClean="0"/>
              <a:t> </a:t>
            </a:r>
            <a:r>
              <a:rPr lang="en-US" sz="2000" dirty="0" smtClean="0"/>
              <a:t>Ecosystem</a:t>
            </a:r>
            <a:endParaRPr lang="en-US" sz="2000" dirty="0"/>
          </a:p>
        </p:txBody>
      </p:sp>
      <p:sp>
        <p:nvSpPr>
          <p:cNvPr id="16" name="object 7"/>
          <p:cNvSpPr/>
          <p:nvPr/>
        </p:nvSpPr>
        <p:spPr>
          <a:xfrm>
            <a:off x="3558756" y="5216715"/>
            <a:ext cx="2512364" cy="1187941"/>
          </a:xfrm>
          <a:prstGeom prst="rect">
            <a:avLst/>
          </a:prstGeom>
          <a:blipFill>
            <a:blip r:embed="rId5" cstate="print"/>
            <a:stretch>
              <a:fillRect/>
            </a:stretch>
          </a:blipFill>
        </p:spPr>
        <p:txBody>
          <a:bodyPr wrap="square" lIns="0" tIns="0" rIns="0" bIns="0" rtlCol="0"/>
          <a:lstStyle/>
          <a:p>
            <a:endParaRPr/>
          </a:p>
        </p:txBody>
      </p:sp>
      <p:sp>
        <p:nvSpPr>
          <p:cNvPr id="17" name="object 8"/>
          <p:cNvSpPr/>
          <p:nvPr/>
        </p:nvSpPr>
        <p:spPr>
          <a:xfrm>
            <a:off x="3558756" y="5216715"/>
            <a:ext cx="2512695" cy="1188085"/>
          </a:xfrm>
          <a:custGeom>
            <a:avLst/>
            <a:gdLst/>
            <a:ahLst/>
            <a:cxnLst/>
            <a:rect l="l" t="t" r="r" b="b"/>
            <a:pathLst>
              <a:path w="2512695" h="1188085">
                <a:moveTo>
                  <a:pt x="197848" y="0"/>
                </a:moveTo>
                <a:lnTo>
                  <a:pt x="152462" y="5220"/>
                </a:lnTo>
                <a:lnTo>
                  <a:pt x="110810" y="20093"/>
                </a:lnTo>
                <a:lnTo>
                  <a:pt x="74076" y="43435"/>
                </a:lnTo>
                <a:lnTo>
                  <a:pt x="43444" y="74062"/>
                </a:lnTo>
                <a:lnTo>
                  <a:pt x="20098" y="110792"/>
                </a:lnTo>
                <a:lnTo>
                  <a:pt x="5221" y="152441"/>
                </a:lnTo>
                <a:lnTo>
                  <a:pt x="0" y="197826"/>
                </a:lnTo>
                <a:lnTo>
                  <a:pt x="0" y="990121"/>
                </a:lnTo>
                <a:lnTo>
                  <a:pt x="5221" y="1035507"/>
                </a:lnTo>
                <a:lnTo>
                  <a:pt x="20098" y="1077157"/>
                </a:lnTo>
                <a:lnTo>
                  <a:pt x="43444" y="1113887"/>
                </a:lnTo>
                <a:lnTo>
                  <a:pt x="74076" y="1144515"/>
                </a:lnTo>
                <a:lnTo>
                  <a:pt x="110810" y="1167857"/>
                </a:lnTo>
                <a:lnTo>
                  <a:pt x="152462" y="1182730"/>
                </a:lnTo>
                <a:lnTo>
                  <a:pt x="197848" y="1187950"/>
                </a:lnTo>
                <a:lnTo>
                  <a:pt x="2314511" y="1187950"/>
                </a:lnTo>
                <a:lnTo>
                  <a:pt x="2359898" y="1182730"/>
                </a:lnTo>
                <a:lnTo>
                  <a:pt x="2401551" y="1167857"/>
                </a:lnTo>
                <a:lnTo>
                  <a:pt x="2438286" y="1144515"/>
                </a:lnTo>
                <a:lnTo>
                  <a:pt x="2468918" y="1113887"/>
                </a:lnTo>
                <a:lnTo>
                  <a:pt x="2492264" y="1077157"/>
                </a:lnTo>
                <a:lnTo>
                  <a:pt x="2507139" y="1035507"/>
                </a:lnTo>
                <a:lnTo>
                  <a:pt x="2512361" y="990121"/>
                </a:lnTo>
                <a:lnTo>
                  <a:pt x="2512361" y="197826"/>
                </a:lnTo>
                <a:lnTo>
                  <a:pt x="2507139" y="152441"/>
                </a:lnTo>
                <a:lnTo>
                  <a:pt x="2492264" y="110792"/>
                </a:lnTo>
                <a:lnTo>
                  <a:pt x="2468918" y="74062"/>
                </a:lnTo>
                <a:lnTo>
                  <a:pt x="2438286" y="43435"/>
                </a:lnTo>
                <a:lnTo>
                  <a:pt x="2401551" y="20093"/>
                </a:lnTo>
                <a:lnTo>
                  <a:pt x="2359898" y="5220"/>
                </a:lnTo>
                <a:lnTo>
                  <a:pt x="2314511" y="0"/>
                </a:lnTo>
                <a:lnTo>
                  <a:pt x="197848" y="0"/>
                </a:lnTo>
                <a:close/>
              </a:path>
            </a:pathLst>
          </a:custGeom>
          <a:ln w="12700">
            <a:solidFill>
              <a:srgbClr val="83D1F5"/>
            </a:solidFill>
          </a:ln>
        </p:spPr>
        <p:txBody>
          <a:bodyPr wrap="square" lIns="0" tIns="0" rIns="0" bIns="0" rtlCol="0"/>
          <a:lstStyle/>
          <a:p>
            <a:endParaRPr/>
          </a:p>
        </p:txBody>
      </p:sp>
      <p:sp>
        <p:nvSpPr>
          <p:cNvPr id="18" name="object 9"/>
          <p:cNvSpPr txBox="1"/>
          <p:nvPr/>
        </p:nvSpPr>
        <p:spPr>
          <a:xfrm>
            <a:off x="3516922" y="4888852"/>
            <a:ext cx="2406650" cy="269240"/>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Arial"/>
                <a:cs typeface="Arial"/>
              </a:rPr>
              <a:t>System</a:t>
            </a:r>
            <a:r>
              <a:rPr sz="1600" b="1" spc="-10" dirty="0">
                <a:latin typeface="Arial"/>
                <a:cs typeface="Arial"/>
              </a:rPr>
              <a:t> </a:t>
            </a:r>
            <a:r>
              <a:rPr sz="1600" b="1" dirty="0">
                <a:latin typeface="Arial"/>
                <a:cs typeface="Arial"/>
              </a:rPr>
              <a:t>Characterization</a:t>
            </a:r>
            <a:endParaRPr sz="1600">
              <a:latin typeface="Arial"/>
              <a:cs typeface="Arial"/>
            </a:endParaRPr>
          </a:p>
        </p:txBody>
      </p:sp>
      <p:sp>
        <p:nvSpPr>
          <p:cNvPr id="19" name="object 10"/>
          <p:cNvSpPr/>
          <p:nvPr/>
        </p:nvSpPr>
        <p:spPr>
          <a:xfrm>
            <a:off x="2424709" y="1401165"/>
            <a:ext cx="1372412" cy="1277289"/>
          </a:xfrm>
          <a:prstGeom prst="rect">
            <a:avLst/>
          </a:prstGeom>
          <a:blipFill>
            <a:blip r:embed="rId6" cstate="print"/>
            <a:stretch>
              <a:fillRect/>
            </a:stretch>
          </a:blipFill>
        </p:spPr>
        <p:txBody>
          <a:bodyPr wrap="square" lIns="0" tIns="0" rIns="0" bIns="0" rtlCol="0"/>
          <a:lstStyle/>
          <a:p>
            <a:endParaRPr/>
          </a:p>
        </p:txBody>
      </p:sp>
      <p:sp>
        <p:nvSpPr>
          <p:cNvPr id="20" name="object 11"/>
          <p:cNvSpPr/>
          <p:nvPr/>
        </p:nvSpPr>
        <p:spPr>
          <a:xfrm>
            <a:off x="2424709" y="1401165"/>
            <a:ext cx="1372870" cy="1277620"/>
          </a:xfrm>
          <a:custGeom>
            <a:avLst/>
            <a:gdLst/>
            <a:ahLst/>
            <a:cxnLst/>
            <a:rect l="l" t="t" r="r" b="b"/>
            <a:pathLst>
              <a:path w="1372870" h="1277620">
                <a:moveTo>
                  <a:pt x="213042" y="0"/>
                </a:moveTo>
                <a:lnTo>
                  <a:pt x="164229" y="5632"/>
                </a:lnTo>
                <a:lnTo>
                  <a:pt x="119401" y="21675"/>
                </a:lnTo>
                <a:lnTo>
                  <a:pt x="79843" y="46841"/>
                </a:lnTo>
                <a:lnTo>
                  <a:pt x="46839" y="79848"/>
                </a:lnTo>
                <a:lnTo>
                  <a:pt x="21673" y="119409"/>
                </a:lnTo>
                <a:lnTo>
                  <a:pt x="5632" y="164241"/>
                </a:lnTo>
                <a:lnTo>
                  <a:pt x="0" y="213059"/>
                </a:lnTo>
                <a:lnTo>
                  <a:pt x="0" y="1064230"/>
                </a:lnTo>
                <a:lnTo>
                  <a:pt x="5632" y="1113048"/>
                </a:lnTo>
                <a:lnTo>
                  <a:pt x="21673" y="1157881"/>
                </a:lnTo>
                <a:lnTo>
                  <a:pt x="46839" y="1197442"/>
                </a:lnTo>
                <a:lnTo>
                  <a:pt x="79843" y="1230449"/>
                </a:lnTo>
                <a:lnTo>
                  <a:pt x="119401" y="1255615"/>
                </a:lnTo>
                <a:lnTo>
                  <a:pt x="164229" y="1271657"/>
                </a:lnTo>
                <a:lnTo>
                  <a:pt x="213042" y="1277290"/>
                </a:lnTo>
                <a:lnTo>
                  <a:pt x="1159370" y="1277290"/>
                </a:lnTo>
                <a:lnTo>
                  <a:pt x="1208184" y="1271657"/>
                </a:lnTo>
                <a:lnTo>
                  <a:pt x="1253012" y="1255615"/>
                </a:lnTo>
                <a:lnTo>
                  <a:pt x="1292570" y="1230449"/>
                </a:lnTo>
                <a:lnTo>
                  <a:pt x="1325574" y="1197442"/>
                </a:lnTo>
                <a:lnTo>
                  <a:pt x="1350738" y="1157881"/>
                </a:lnTo>
                <a:lnTo>
                  <a:pt x="1366778" y="1113048"/>
                </a:lnTo>
                <a:lnTo>
                  <a:pt x="1372410" y="1064230"/>
                </a:lnTo>
                <a:lnTo>
                  <a:pt x="1372410" y="213059"/>
                </a:lnTo>
                <a:lnTo>
                  <a:pt x="1366778" y="164241"/>
                </a:lnTo>
                <a:lnTo>
                  <a:pt x="1350738" y="119409"/>
                </a:lnTo>
                <a:lnTo>
                  <a:pt x="1325574" y="79848"/>
                </a:lnTo>
                <a:lnTo>
                  <a:pt x="1292570" y="46841"/>
                </a:lnTo>
                <a:lnTo>
                  <a:pt x="1253012" y="21675"/>
                </a:lnTo>
                <a:lnTo>
                  <a:pt x="1208184" y="5632"/>
                </a:lnTo>
                <a:lnTo>
                  <a:pt x="1159370" y="0"/>
                </a:lnTo>
                <a:lnTo>
                  <a:pt x="213042" y="0"/>
                </a:lnTo>
                <a:close/>
              </a:path>
            </a:pathLst>
          </a:custGeom>
          <a:ln w="12700">
            <a:solidFill>
              <a:srgbClr val="83D1F5"/>
            </a:solidFill>
          </a:ln>
        </p:spPr>
        <p:txBody>
          <a:bodyPr wrap="square" lIns="0" tIns="0" rIns="0" bIns="0" rtlCol="0"/>
          <a:lstStyle/>
          <a:p>
            <a:endParaRPr/>
          </a:p>
        </p:txBody>
      </p:sp>
      <p:sp>
        <p:nvSpPr>
          <p:cNvPr id="21" name="object 12"/>
          <p:cNvSpPr txBox="1"/>
          <p:nvPr/>
        </p:nvSpPr>
        <p:spPr>
          <a:xfrm>
            <a:off x="9260446" y="4647184"/>
            <a:ext cx="1677670" cy="269240"/>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Control</a:t>
            </a:r>
            <a:r>
              <a:rPr sz="1600" b="1" spc="-50" dirty="0">
                <a:latin typeface="Arial"/>
                <a:cs typeface="Arial"/>
              </a:rPr>
              <a:t> </a:t>
            </a:r>
            <a:r>
              <a:rPr sz="1600" b="1" spc="10" dirty="0">
                <a:latin typeface="Arial"/>
                <a:cs typeface="Arial"/>
              </a:rPr>
              <a:t>Software</a:t>
            </a:r>
            <a:endParaRPr sz="1600">
              <a:latin typeface="Arial"/>
              <a:cs typeface="Arial"/>
            </a:endParaRPr>
          </a:p>
        </p:txBody>
      </p:sp>
      <p:sp>
        <p:nvSpPr>
          <p:cNvPr id="22" name="object 13"/>
          <p:cNvSpPr/>
          <p:nvPr/>
        </p:nvSpPr>
        <p:spPr>
          <a:xfrm>
            <a:off x="9168117" y="4980063"/>
            <a:ext cx="2336482" cy="1193347"/>
          </a:xfrm>
          <a:prstGeom prst="rect">
            <a:avLst/>
          </a:prstGeom>
          <a:blipFill>
            <a:blip r:embed="rId7" cstate="print"/>
            <a:stretch>
              <a:fillRect/>
            </a:stretch>
          </a:blipFill>
        </p:spPr>
        <p:txBody>
          <a:bodyPr wrap="square" lIns="0" tIns="0" rIns="0" bIns="0" rtlCol="0"/>
          <a:lstStyle/>
          <a:p>
            <a:endParaRPr/>
          </a:p>
        </p:txBody>
      </p:sp>
      <p:sp>
        <p:nvSpPr>
          <p:cNvPr id="23" name="object 14"/>
          <p:cNvSpPr/>
          <p:nvPr/>
        </p:nvSpPr>
        <p:spPr>
          <a:xfrm>
            <a:off x="9168117" y="4980063"/>
            <a:ext cx="2336800" cy="1193800"/>
          </a:xfrm>
          <a:custGeom>
            <a:avLst/>
            <a:gdLst/>
            <a:ahLst/>
            <a:cxnLst/>
            <a:rect l="l" t="t" r="r" b="b"/>
            <a:pathLst>
              <a:path w="2336800" h="1193800">
                <a:moveTo>
                  <a:pt x="198817" y="0"/>
                </a:moveTo>
                <a:lnTo>
                  <a:pt x="153199" y="5247"/>
                </a:lnTo>
                <a:lnTo>
                  <a:pt x="111339" y="20197"/>
                </a:lnTo>
                <a:lnTo>
                  <a:pt x="74426" y="43658"/>
                </a:lnTo>
                <a:lnTo>
                  <a:pt x="43647" y="74443"/>
                </a:lnTo>
                <a:lnTo>
                  <a:pt x="20190" y="111360"/>
                </a:lnTo>
                <a:lnTo>
                  <a:pt x="5245" y="153221"/>
                </a:lnTo>
                <a:lnTo>
                  <a:pt x="0" y="198836"/>
                </a:lnTo>
                <a:lnTo>
                  <a:pt x="0" y="994512"/>
                </a:lnTo>
                <a:lnTo>
                  <a:pt x="5245" y="1040127"/>
                </a:lnTo>
                <a:lnTo>
                  <a:pt x="20190" y="1081988"/>
                </a:lnTo>
                <a:lnTo>
                  <a:pt x="43647" y="1118906"/>
                </a:lnTo>
                <a:lnTo>
                  <a:pt x="74426" y="1149691"/>
                </a:lnTo>
                <a:lnTo>
                  <a:pt x="111339" y="1173153"/>
                </a:lnTo>
                <a:lnTo>
                  <a:pt x="153199" y="1188103"/>
                </a:lnTo>
                <a:lnTo>
                  <a:pt x="198817" y="1193350"/>
                </a:lnTo>
                <a:lnTo>
                  <a:pt x="2137231" y="1193350"/>
                </a:lnTo>
                <a:lnTo>
                  <a:pt x="2182837" y="1188103"/>
                </a:lnTo>
                <a:lnTo>
                  <a:pt x="2224745" y="1173153"/>
                </a:lnTo>
                <a:lnTo>
                  <a:pt x="2261745" y="1149691"/>
                </a:lnTo>
                <a:lnTo>
                  <a:pt x="2292628" y="1118906"/>
                </a:lnTo>
                <a:lnTo>
                  <a:pt x="2316185" y="1081988"/>
                </a:lnTo>
                <a:lnTo>
                  <a:pt x="2331205" y="1040127"/>
                </a:lnTo>
                <a:lnTo>
                  <a:pt x="2336481" y="994512"/>
                </a:lnTo>
                <a:lnTo>
                  <a:pt x="2336481" y="198836"/>
                </a:lnTo>
                <a:lnTo>
                  <a:pt x="2331205" y="153221"/>
                </a:lnTo>
                <a:lnTo>
                  <a:pt x="2316185" y="111360"/>
                </a:lnTo>
                <a:lnTo>
                  <a:pt x="2292628" y="74443"/>
                </a:lnTo>
                <a:lnTo>
                  <a:pt x="2261745" y="43658"/>
                </a:lnTo>
                <a:lnTo>
                  <a:pt x="2224745" y="20197"/>
                </a:lnTo>
                <a:lnTo>
                  <a:pt x="2182837" y="5247"/>
                </a:lnTo>
                <a:lnTo>
                  <a:pt x="2137231" y="0"/>
                </a:lnTo>
                <a:lnTo>
                  <a:pt x="198817" y="0"/>
                </a:lnTo>
                <a:close/>
              </a:path>
            </a:pathLst>
          </a:custGeom>
          <a:ln w="12700">
            <a:solidFill>
              <a:srgbClr val="83D1F5"/>
            </a:solidFill>
          </a:ln>
        </p:spPr>
        <p:txBody>
          <a:bodyPr wrap="square" lIns="0" tIns="0" rIns="0" bIns="0" rtlCol="0"/>
          <a:lstStyle/>
          <a:p>
            <a:endParaRPr/>
          </a:p>
        </p:txBody>
      </p:sp>
      <p:sp>
        <p:nvSpPr>
          <p:cNvPr id="24" name="object 15"/>
          <p:cNvSpPr/>
          <p:nvPr/>
        </p:nvSpPr>
        <p:spPr>
          <a:xfrm>
            <a:off x="6943001" y="1144277"/>
            <a:ext cx="1689925" cy="1120500"/>
          </a:xfrm>
          <a:prstGeom prst="rect">
            <a:avLst/>
          </a:prstGeom>
          <a:blipFill>
            <a:blip r:embed="rId8" cstate="print"/>
            <a:stretch>
              <a:fillRect/>
            </a:stretch>
          </a:blipFill>
        </p:spPr>
        <p:txBody>
          <a:bodyPr wrap="square" lIns="0" tIns="0" rIns="0" bIns="0" rtlCol="0"/>
          <a:lstStyle/>
          <a:p>
            <a:endParaRPr/>
          </a:p>
        </p:txBody>
      </p:sp>
      <p:sp>
        <p:nvSpPr>
          <p:cNvPr id="25" name="object 16"/>
          <p:cNvSpPr/>
          <p:nvPr/>
        </p:nvSpPr>
        <p:spPr>
          <a:xfrm>
            <a:off x="6943001" y="1144269"/>
            <a:ext cx="1690370" cy="1120775"/>
          </a:xfrm>
          <a:custGeom>
            <a:avLst/>
            <a:gdLst/>
            <a:ahLst/>
            <a:cxnLst/>
            <a:rect l="l" t="t" r="r" b="b"/>
            <a:pathLst>
              <a:path w="1690370" h="1120775">
                <a:moveTo>
                  <a:pt x="186519" y="0"/>
                </a:moveTo>
                <a:lnTo>
                  <a:pt x="136898" y="6656"/>
                </a:lnTo>
                <a:lnTo>
                  <a:pt x="92332" y="25443"/>
                </a:lnTo>
                <a:lnTo>
                  <a:pt x="54590" y="54592"/>
                </a:lnTo>
                <a:lnTo>
                  <a:pt x="25441" y="92330"/>
                </a:lnTo>
                <a:lnTo>
                  <a:pt x="6655" y="136886"/>
                </a:lnTo>
                <a:lnTo>
                  <a:pt x="0" y="186491"/>
                </a:lnTo>
                <a:lnTo>
                  <a:pt x="0" y="933491"/>
                </a:lnTo>
                <a:lnTo>
                  <a:pt x="6655" y="983152"/>
                </a:lnTo>
                <a:lnTo>
                  <a:pt x="25441" y="1027810"/>
                </a:lnTo>
                <a:lnTo>
                  <a:pt x="54590" y="1065669"/>
                </a:lnTo>
                <a:lnTo>
                  <a:pt x="92332" y="1094934"/>
                </a:lnTo>
                <a:lnTo>
                  <a:pt x="136898" y="1113809"/>
                </a:lnTo>
                <a:lnTo>
                  <a:pt x="186519" y="1120500"/>
                </a:lnTo>
                <a:lnTo>
                  <a:pt x="1502950" y="1120500"/>
                </a:lnTo>
                <a:lnTo>
                  <a:pt x="1552603" y="1113809"/>
                </a:lnTo>
                <a:lnTo>
                  <a:pt x="1597253" y="1094934"/>
                </a:lnTo>
                <a:lnTo>
                  <a:pt x="1635107" y="1065669"/>
                </a:lnTo>
                <a:lnTo>
                  <a:pt x="1664367" y="1027810"/>
                </a:lnTo>
                <a:lnTo>
                  <a:pt x="1683241" y="983152"/>
                </a:lnTo>
                <a:lnTo>
                  <a:pt x="1689930" y="933491"/>
                </a:lnTo>
                <a:lnTo>
                  <a:pt x="1689930" y="186491"/>
                </a:lnTo>
                <a:lnTo>
                  <a:pt x="1683241" y="136886"/>
                </a:lnTo>
                <a:lnTo>
                  <a:pt x="1664367" y="92330"/>
                </a:lnTo>
                <a:lnTo>
                  <a:pt x="1635107" y="54592"/>
                </a:lnTo>
                <a:lnTo>
                  <a:pt x="1597253" y="25443"/>
                </a:lnTo>
                <a:lnTo>
                  <a:pt x="1552603" y="6656"/>
                </a:lnTo>
                <a:lnTo>
                  <a:pt x="1502950" y="0"/>
                </a:lnTo>
                <a:lnTo>
                  <a:pt x="186519" y="0"/>
                </a:lnTo>
                <a:close/>
              </a:path>
            </a:pathLst>
          </a:custGeom>
          <a:ln w="12700">
            <a:solidFill>
              <a:srgbClr val="83D1F5"/>
            </a:solidFill>
          </a:ln>
        </p:spPr>
        <p:txBody>
          <a:bodyPr wrap="square" lIns="0" tIns="0" rIns="0" bIns="0" rtlCol="0"/>
          <a:lstStyle/>
          <a:p>
            <a:endParaRPr/>
          </a:p>
        </p:txBody>
      </p:sp>
      <p:sp>
        <p:nvSpPr>
          <p:cNvPr id="26" name="object 17"/>
          <p:cNvSpPr txBox="1"/>
          <p:nvPr/>
        </p:nvSpPr>
        <p:spPr>
          <a:xfrm>
            <a:off x="9375546" y="2573159"/>
            <a:ext cx="2568575" cy="269240"/>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Fabrication/3D</a:t>
            </a:r>
            <a:r>
              <a:rPr sz="1600" b="1" spc="-35" dirty="0">
                <a:latin typeface="Arial"/>
                <a:cs typeface="Arial"/>
              </a:rPr>
              <a:t> </a:t>
            </a:r>
            <a:r>
              <a:rPr sz="1600" b="1" dirty="0">
                <a:latin typeface="Arial"/>
                <a:cs typeface="Arial"/>
              </a:rPr>
              <a:t>Integration</a:t>
            </a:r>
            <a:endParaRPr sz="1600">
              <a:latin typeface="Arial"/>
              <a:cs typeface="Arial"/>
            </a:endParaRPr>
          </a:p>
        </p:txBody>
      </p:sp>
      <p:sp>
        <p:nvSpPr>
          <p:cNvPr id="27" name="object 18"/>
          <p:cNvSpPr/>
          <p:nvPr/>
        </p:nvSpPr>
        <p:spPr>
          <a:xfrm>
            <a:off x="9403651" y="2928708"/>
            <a:ext cx="2087740" cy="1389697"/>
          </a:xfrm>
          <a:prstGeom prst="rect">
            <a:avLst/>
          </a:prstGeom>
          <a:blipFill>
            <a:blip r:embed="rId9" cstate="print"/>
            <a:stretch>
              <a:fillRect/>
            </a:stretch>
          </a:blipFill>
        </p:spPr>
        <p:txBody>
          <a:bodyPr wrap="square" lIns="0" tIns="0" rIns="0" bIns="0" rtlCol="0"/>
          <a:lstStyle/>
          <a:p>
            <a:endParaRPr/>
          </a:p>
        </p:txBody>
      </p:sp>
      <p:sp>
        <p:nvSpPr>
          <p:cNvPr id="28" name="object 19"/>
          <p:cNvSpPr/>
          <p:nvPr/>
        </p:nvSpPr>
        <p:spPr>
          <a:xfrm>
            <a:off x="9403651" y="2928696"/>
            <a:ext cx="2087880" cy="1390015"/>
          </a:xfrm>
          <a:custGeom>
            <a:avLst/>
            <a:gdLst/>
            <a:ahLst/>
            <a:cxnLst/>
            <a:rect l="l" t="t" r="r" b="b"/>
            <a:pathLst>
              <a:path w="2087879" h="1390014">
                <a:moveTo>
                  <a:pt x="231682" y="0"/>
                </a:moveTo>
                <a:lnTo>
                  <a:pt x="185012" y="4708"/>
                </a:lnTo>
                <a:lnTo>
                  <a:pt x="141534" y="18213"/>
                </a:lnTo>
                <a:lnTo>
                  <a:pt x="102181" y="39580"/>
                </a:lnTo>
                <a:lnTo>
                  <a:pt x="67887" y="67876"/>
                </a:lnTo>
                <a:lnTo>
                  <a:pt x="39588" y="102167"/>
                </a:lnTo>
                <a:lnTo>
                  <a:pt x="18217" y="141521"/>
                </a:lnTo>
                <a:lnTo>
                  <a:pt x="4710" y="185003"/>
                </a:lnTo>
                <a:lnTo>
                  <a:pt x="0" y="231681"/>
                </a:lnTo>
                <a:lnTo>
                  <a:pt x="0" y="1158020"/>
                </a:lnTo>
                <a:lnTo>
                  <a:pt x="4710" y="1204696"/>
                </a:lnTo>
                <a:lnTo>
                  <a:pt x="18217" y="1248178"/>
                </a:lnTo>
                <a:lnTo>
                  <a:pt x="39588" y="1287531"/>
                </a:lnTo>
                <a:lnTo>
                  <a:pt x="67887" y="1321823"/>
                </a:lnTo>
                <a:lnTo>
                  <a:pt x="102181" y="1350119"/>
                </a:lnTo>
                <a:lnTo>
                  <a:pt x="141534" y="1371486"/>
                </a:lnTo>
                <a:lnTo>
                  <a:pt x="185012" y="1384991"/>
                </a:lnTo>
                <a:lnTo>
                  <a:pt x="231682" y="1389700"/>
                </a:lnTo>
                <a:lnTo>
                  <a:pt x="1856061" y="1389700"/>
                </a:lnTo>
                <a:lnTo>
                  <a:pt x="1902731" y="1384991"/>
                </a:lnTo>
                <a:lnTo>
                  <a:pt x="1946210" y="1371486"/>
                </a:lnTo>
                <a:lnTo>
                  <a:pt x="1985563" y="1350119"/>
                </a:lnTo>
                <a:lnTo>
                  <a:pt x="2019856" y="1321823"/>
                </a:lnTo>
                <a:lnTo>
                  <a:pt x="2048154" y="1287531"/>
                </a:lnTo>
                <a:lnTo>
                  <a:pt x="2069524" y="1248178"/>
                </a:lnTo>
                <a:lnTo>
                  <a:pt x="2083031" y="1204696"/>
                </a:lnTo>
                <a:lnTo>
                  <a:pt x="2087741" y="1158020"/>
                </a:lnTo>
                <a:lnTo>
                  <a:pt x="2087741" y="231681"/>
                </a:lnTo>
                <a:lnTo>
                  <a:pt x="2083031" y="185003"/>
                </a:lnTo>
                <a:lnTo>
                  <a:pt x="2069524" y="141521"/>
                </a:lnTo>
                <a:lnTo>
                  <a:pt x="2048154" y="102167"/>
                </a:lnTo>
                <a:lnTo>
                  <a:pt x="2019856" y="67876"/>
                </a:lnTo>
                <a:lnTo>
                  <a:pt x="1985563" y="39580"/>
                </a:lnTo>
                <a:lnTo>
                  <a:pt x="1946210" y="18213"/>
                </a:lnTo>
                <a:lnTo>
                  <a:pt x="1902731" y="4708"/>
                </a:lnTo>
                <a:lnTo>
                  <a:pt x="1856061" y="0"/>
                </a:lnTo>
                <a:lnTo>
                  <a:pt x="231682" y="0"/>
                </a:lnTo>
                <a:close/>
              </a:path>
            </a:pathLst>
          </a:custGeom>
          <a:ln w="12700">
            <a:solidFill>
              <a:srgbClr val="83D1F5"/>
            </a:solidFill>
          </a:ln>
        </p:spPr>
        <p:txBody>
          <a:bodyPr wrap="square" lIns="0" tIns="0" rIns="0" bIns="0" rtlCol="0"/>
          <a:lstStyle/>
          <a:p>
            <a:endParaRPr/>
          </a:p>
        </p:txBody>
      </p:sp>
      <p:sp>
        <p:nvSpPr>
          <p:cNvPr id="29" name="object 20"/>
          <p:cNvSpPr/>
          <p:nvPr/>
        </p:nvSpPr>
        <p:spPr>
          <a:xfrm>
            <a:off x="9414116" y="2995844"/>
            <a:ext cx="631662" cy="350884"/>
          </a:xfrm>
          <a:prstGeom prst="rect">
            <a:avLst/>
          </a:prstGeom>
          <a:blipFill>
            <a:blip r:embed="rId10" cstate="print"/>
            <a:stretch>
              <a:fillRect/>
            </a:stretch>
          </a:blipFill>
        </p:spPr>
        <p:txBody>
          <a:bodyPr wrap="square" lIns="0" tIns="0" rIns="0" bIns="0" rtlCol="0"/>
          <a:lstStyle/>
          <a:p>
            <a:endParaRPr/>
          </a:p>
        </p:txBody>
      </p:sp>
      <p:sp>
        <p:nvSpPr>
          <p:cNvPr id="30" name="object 21"/>
          <p:cNvSpPr/>
          <p:nvPr/>
        </p:nvSpPr>
        <p:spPr>
          <a:xfrm>
            <a:off x="9414116" y="2995841"/>
            <a:ext cx="631825" cy="351155"/>
          </a:xfrm>
          <a:custGeom>
            <a:avLst/>
            <a:gdLst/>
            <a:ahLst/>
            <a:cxnLst/>
            <a:rect l="l" t="t" r="r" b="b"/>
            <a:pathLst>
              <a:path w="631825" h="351154">
                <a:moveTo>
                  <a:pt x="58399" y="0"/>
                </a:moveTo>
                <a:lnTo>
                  <a:pt x="35654" y="4585"/>
                </a:lnTo>
                <a:lnTo>
                  <a:pt x="17092" y="17095"/>
                </a:lnTo>
                <a:lnTo>
                  <a:pt x="4584" y="35657"/>
                </a:lnTo>
                <a:lnTo>
                  <a:pt x="0" y="58399"/>
                </a:lnTo>
                <a:lnTo>
                  <a:pt x="0" y="292485"/>
                </a:lnTo>
                <a:lnTo>
                  <a:pt x="4584" y="315227"/>
                </a:lnTo>
                <a:lnTo>
                  <a:pt x="17092" y="333789"/>
                </a:lnTo>
                <a:lnTo>
                  <a:pt x="35654" y="346299"/>
                </a:lnTo>
                <a:lnTo>
                  <a:pt x="58399" y="350885"/>
                </a:lnTo>
                <a:lnTo>
                  <a:pt x="573263" y="350885"/>
                </a:lnTo>
                <a:lnTo>
                  <a:pt x="596008" y="346299"/>
                </a:lnTo>
                <a:lnTo>
                  <a:pt x="614570" y="333789"/>
                </a:lnTo>
                <a:lnTo>
                  <a:pt x="627078" y="315227"/>
                </a:lnTo>
                <a:lnTo>
                  <a:pt x="631663" y="292485"/>
                </a:lnTo>
                <a:lnTo>
                  <a:pt x="631663" y="58399"/>
                </a:lnTo>
                <a:lnTo>
                  <a:pt x="627078" y="35657"/>
                </a:lnTo>
                <a:lnTo>
                  <a:pt x="614570" y="17095"/>
                </a:lnTo>
                <a:lnTo>
                  <a:pt x="596008" y="4585"/>
                </a:lnTo>
                <a:lnTo>
                  <a:pt x="573263" y="0"/>
                </a:lnTo>
                <a:lnTo>
                  <a:pt x="58399" y="0"/>
                </a:lnTo>
                <a:close/>
              </a:path>
            </a:pathLst>
          </a:custGeom>
          <a:ln w="12700">
            <a:solidFill>
              <a:srgbClr val="6D6E70"/>
            </a:solidFill>
          </a:ln>
        </p:spPr>
        <p:txBody>
          <a:bodyPr wrap="square" lIns="0" tIns="0" rIns="0" bIns="0" rtlCol="0"/>
          <a:lstStyle/>
          <a:p>
            <a:endParaRPr/>
          </a:p>
        </p:txBody>
      </p:sp>
      <p:sp>
        <p:nvSpPr>
          <p:cNvPr id="31" name="object 22"/>
          <p:cNvSpPr/>
          <p:nvPr/>
        </p:nvSpPr>
        <p:spPr>
          <a:xfrm>
            <a:off x="760708" y="1396161"/>
            <a:ext cx="1560788" cy="2153526"/>
          </a:xfrm>
          <a:prstGeom prst="rect">
            <a:avLst/>
          </a:prstGeom>
          <a:blipFill>
            <a:blip r:embed="rId11" cstate="print"/>
            <a:stretch>
              <a:fillRect/>
            </a:stretch>
          </a:blipFill>
        </p:spPr>
        <p:txBody>
          <a:bodyPr wrap="square" lIns="0" tIns="0" rIns="0" bIns="0" rtlCol="0"/>
          <a:lstStyle/>
          <a:p>
            <a:endParaRPr/>
          </a:p>
        </p:txBody>
      </p:sp>
      <p:sp>
        <p:nvSpPr>
          <p:cNvPr id="32" name="object 23"/>
          <p:cNvSpPr/>
          <p:nvPr/>
        </p:nvSpPr>
        <p:spPr>
          <a:xfrm>
            <a:off x="760708" y="1396161"/>
            <a:ext cx="1560830" cy="2153920"/>
          </a:xfrm>
          <a:custGeom>
            <a:avLst/>
            <a:gdLst/>
            <a:ahLst/>
            <a:cxnLst/>
            <a:rect l="l" t="t" r="r" b="b"/>
            <a:pathLst>
              <a:path w="1560830" h="2153920">
                <a:moveTo>
                  <a:pt x="260132" y="0"/>
                </a:moveTo>
                <a:lnTo>
                  <a:pt x="213377" y="4193"/>
                </a:lnTo>
                <a:lnTo>
                  <a:pt x="169370" y="16285"/>
                </a:lnTo>
                <a:lnTo>
                  <a:pt x="128845" y="35537"/>
                </a:lnTo>
                <a:lnTo>
                  <a:pt x="92539" y="61214"/>
                </a:lnTo>
                <a:lnTo>
                  <a:pt x="61185" y="92581"/>
                </a:lnTo>
                <a:lnTo>
                  <a:pt x="35519" y="128900"/>
                </a:lnTo>
                <a:lnTo>
                  <a:pt x="16276" y="169437"/>
                </a:lnTo>
                <a:lnTo>
                  <a:pt x="4191" y="213454"/>
                </a:lnTo>
                <a:lnTo>
                  <a:pt x="0" y="260217"/>
                </a:lnTo>
                <a:lnTo>
                  <a:pt x="0" y="1893311"/>
                </a:lnTo>
                <a:lnTo>
                  <a:pt x="4191" y="1940071"/>
                </a:lnTo>
                <a:lnTo>
                  <a:pt x="16276" y="1984086"/>
                </a:lnTo>
                <a:lnTo>
                  <a:pt x="35519" y="2024621"/>
                </a:lnTo>
                <a:lnTo>
                  <a:pt x="61185" y="2060940"/>
                </a:lnTo>
                <a:lnTo>
                  <a:pt x="92539" y="2092306"/>
                </a:lnTo>
                <a:lnTo>
                  <a:pt x="128845" y="2117983"/>
                </a:lnTo>
                <a:lnTo>
                  <a:pt x="169370" y="2137236"/>
                </a:lnTo>
                <a:lnTo>
                  <a:pt x="213377" y="2149327"/>
                </a:lnTo>
                <a:lnTo>
                  <a:pt x="260132" y="2153521"/>
                </a:lnTo>
                <a:lnTo>
                  <a:pt x="1300660" y="2153521"/>
                </a:lnTo>
                <a:lnTo>
                  <a:pt x="1347415" y="2149327"/>
                </a:lnTo>
                <a:lnTo>
                  <a:pt x="1391422" y="2137236"/>
                </a:lnTo>
                <a:lnTo>
                  <a:pt x="1431946" y="2117983"/>
                </a:lnTo>
                <a:lnTo>
                  <a:pt x="1468252" y="2092306"/>
                </a:lnTo>
                <a:lnTo>
                  <a:pt x="1499606" y="2060940"/>
                </a:lnTo>
                <a:lnTo>
                  <a:pt x="1525271" y="2024621"/>
                </a:lnTo>
                <a:lnTo>
                  <a:pt x="1544514" y="1984086"/>
                </a:lnTo>
                <a:lnTo>
                  <a:pt x="1556599" y="1940071"/>
                </a:lnTo>
                <a:lnTo>
                  <a:pt x="1560790" y="1893311"/>
                </a:lnTo>
                <a:lnTo>
                  <a:pt x="1560790" y="260217"/>
                </a:lnTo>
                <a:lnTo>
                  <a:pt x="1556599" y="213454"/>
                </a:lnTo>
                <a:lnTo>
                  <a:pt x="1544514" y="169437"/>
                </a:lnTo>
                <a:lnTo>
                  <a:pt x="1525271" y="128900"/>
                </a:lnTo>
                <a:lnTo>
                  <a:pt x="1499606" y="92581"/>
                </a:lnTo>
                <a:lnTo>
                  <a:pt x="1468252" y="61214"/>
                </a:lnTo>
                <a:lnTo>
                  <a:pt x="1431946" y="35537"/>
                </a:lnTo>
                <a:lnTo>
                  <a:pt x="1391422" y="16285"/>
                </a:lnTo>
                <a:lnTo>
                  <a:pt x="1347415" y="4193"/>
                </a:lnTo>
                <a:lnTo>
                  <a:pt x="1300660" y="0"/>
                </a:lnTo>
                <a:lnTo>
                  <a:pt x="260132" y="0"/>
                </a:lnTo>
                <a:close/>
              </a:path>
            </a:pathLst>
          </a:custGeom>
          <a:ln w="12700">
            <a:solidFill>
              <a:srgbClr val="83D1F5"/>
            </a:solidFill>
          </a:ln>
        </p:spPr>
        <p:txBody>
          <a:bodyPr wrap="square" lIns="0" tIns="0" rIns="0" bIns="0" rtlCol="0"/>
          <a:lstStyle/>
          <a:p>
            <a:endParaRPr/>
          </a:p>
        </p:txBody>
      </p:sp>
      <p:sp>
        <p:nvSpPr>
          <p:cNvPr id="33" name="object 24"/>
          <p:cNvSpPr txBox="1"/>
          <p:nvPr/>
        </p:nvSpPr>
        <p:spPr>
          <a:xfrm>
            <a:off x="6633019" y="4888852"/>
            <a:ext cx="2031364" cy="269240"/>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Quantum</a:t>
            </a:r>
            <a:r>
              <a:rPr sz="1600" b="1" spc="-55" dirty="0">
                <a:latin typeface="Arial"/>
                <a:cs typeface="Arial"/>
              </a:rPr>
              <a:t> </a:t>
            </a:r>
            <a:r>
              <a:rPr sz="1600" b="1" spc="-15" dirty="0">
                <a:latin typeface="Arial"/>
                <a:cs typeface="Arial"/>
              </a:rPr>
              <a:t>Algorithms</a:t>
            </a:r>
            <a:endParaRPr sz="1600">
              <a:latin typeface="Arial"/>
              <a:cs typeface="Arial"/>
            </a:endParaRPr>
          </a:p>
        </p:txBody>
      </p:sp>
      <p:sp>
        <p:nvSpPr>
          <p:cNvPr id="34" name="object 25"/>
          <p:cNvSpPr/>
          <p:nvPr/>
        </p:nvSpPr>
        <p:spPr>
          <a:xfrm>
            <a:off x="4491342" y="2108624"/>
            <a:ext cx="412344" cy="626765"/>
          </a:xfrm>
          <a:prstGeom prst="rect">
            <a:avLst/>
          </a:prstGeom>
          <a:blipFill>
            <a:blip r:embed="rId12" cstate="print"/>
            <a:stretch>
              <a:fillRect/>
            </a:stretch>
          </a:blipFill>
        </p:spPr>
        <p:txBody>
          <a:bodyPr wrap="square" lIns="0" tIns="0" rIns="0" bIns="0" rtlCol="0"/>
          <a:lstStyle/>
          <a:p>
            <a:endParaRPr/>
          </a:p>
        </p:txBody>
      </p:sp>
      <p:sp>
        <p:nvSpPr>
          <p:cNvPr id="35" name="object 26"/>
          <p:cNvSpPr/>
          <p:nvPr/>
        </p:nvSpPr>
        <p:spPr>
          <a:xfrm>
            <a:off x="6582689" y="2100386"/>
            <a:ext cx="321628" cy="643257"/>
          </a:xfrm>
          <a:prstGeom prst="rect">
            <a:avLst/>
          </a:prstGeom>
          <a:blipFill>
            <a:blip r:embed="rId13" cstate="print"/>
            <a:stretch>
              <a:fillRect/>
            </a:stretch>
          </a:blipFill>
        </p:spPr>
        <p:txBody>
          <a:bodyPr wrap="square" lIns="0" tIns="0" rIns="0" bIns="0" rtlCol="0"/>
          <a:lstStyle/>
          <a:p>
            <a:endParaRPr/>
          </a:p>
        </p:txBody>
      </p:sp>
      <p:sp>
        <p:nvSpPr>
          <p:cNvPr id="36" name="object 27"/>
          <p:cNvSpPr/>
          <p:nvPr/>
        </p:nvSpPr>
        <p:spPr>
          <a:xfrm>
            <a:off x="8487079" y="2330999"/>
            <a:ext cx="570734" cy="536660"/>
          </a:xfrm>
          <a:prstGeom prst="rect">
            <a:avLst/>
          </a:prstGeom>
          <a:blipFill>
            <a:blip r:embed="rId14" cstate="print"/>
            <a:stretch>
              <a:fillRect/>
            </a:stretch>
          </a:blipFill>
        </p:spPr>
        <p:txBody>
          <a:bodyPr wrap="square" lIns="0" tIns="0" rIns="0" bIns="0" rtlCol="0"/>
          <a:lstStyle/>
          <a:p>
            <a:endParaRPr/>
          </a:p>
        </p:txBody>
      </p:sp>
      <p:sp>
        <p:nvSpPr>
          <p:cNvPr id="37" name="object 28"/>
          <p:cNvSpPr/>
          <p:nvPr/>
        </p:nvSpPr>
        <p:spPr>
          <a:xfrm>
            <a:off x="8512302" y="4325693"/>
            <a:ext cx="626765" cy="503062"/>
          </a:xfrm>
          <a:prstGeom prst="rect">
            <a:avLst/>
          </a:prstGeom>
          <a:blipFill>
            <a:blip r:embed="rId15" cstate="print"/>
            <a:stretch>
              <a:fillRect/>
            </a:stretch>
          </a:blipFill>
        </p:spPr>
        <p:txBody>
          <a:bodyPr wrap="square" lIns="0" tIns="0" rIns="0" bIns="0" rtlCol="0"/>
          <a:lstStyle/>
          <a:p>
            <a:endParaRPr/>
          </a:p>
        </p:txBody>
      </p:sp>
      <p:sp>
        <p:nvSpPr>
          <p:cNvPr id="38" name="object 29"/>
          <p:cNvSpPr/>
          <p:nvPr/>
        </p:nvSpPr>
        <p:spPr>
          <a:xfrm>
            <a:off x="2668104" y="2729717"/>
            <a:ext cx="890664" cy="560788"/>
          </a:xfrm>
          <a:prstGeom prst="rect">
            <a:avLst/>
          </a:prstGeom>
          <a:blipFill>
            <a:blip r:embed="rId16" cstate="print"/>
            <a:stretch>
              <a:fillRect/>
            </a:stretch>
          </a:blipFill>
        </p:spPr>
        <p:txBody>
          <a:bodyPr wrap="square" lIns="0" tIns="0" rIns="0" bIns="0" rtlCol="0"/>
          <a:lstStyle/>
          <a:p>
            <a:endParaRPr/>
          </a:p>
        </p:txBody>
      </p:sp>
      <p:sp>
        <p:nvSpPr>
          <p:cNvPr id="39" name="object 30"/>
          <p:cNvSpPr/>
          <p:nvPr/>
        </p:nvSpPr>
        <p:spPr>
          <a:xfrm>
            <a:off x="822662" y="5043487"/>
            <a:ext cx="2134870" cy="713752"/>
          </a:xfrm>
          <a:prstGeom prst="rect">
            <a:avLst/>
          </a:prstGeom>
          <a:blipFill>
            <a:blip r:embed="rId17" cstate="print"/>
            <a:stretch>
              <a:fillRect/>
            </a:stretch>
          </a:blipFill>
        </p:spPr>
        <p:txBody>
          <a:bodyPr wrap="square" lIns="0" tIns="0" rIns="0" bIns="0" rtlCol="0"/>
          <a:lstStyle/>
          <a:p>
            <a:endParaRPr/>
          </a:p>
        </p:txBody>
      </p:sp>
      <p:sp>
        <p:nvSpPr>
          <p:cNvPr id="40" name="object 31"/>
          <p:cNvSpPr/>
          <p:nvPr/>
        </p:nvSpPr>
        <p:spPr>
          <a:xfrm>
            <a:off x="822662" y="5043487"/>
            <a:ext cx="2134870" cy="714375"/>
          </a:xfrm>
          <a:custGeom>
            <a:avLst/>
            <a:gdLst/>
            <a:ahLst/>
            <a:cxnLst/>
            <a:rect l="l" t="t" r="r" b="b"/>
            <a:pathLst>
              <a:path w="2134870" h="714375">
                <a:moveTo>
                  <a:pt x="235626" y="0"/>
                </a:moveTo>
                <a:lnTo>
                  <a:pt x="188129" y="4787"/>
                </a:lnTo>
                <a:lnTo>
                  <a:pt x="143895" y="18519"/>
                </a:lnTo>
                <a:lnTo>
                  <a:pt x="103870" y="40246"/>
                </a:lnTo>
                <a:lnTo>
                  <a:pt x="69000" y="69020"/>
                </a:lnTo>
                <a:lnTo>
                  <a:pt x="40232" y="103895"/>
                </a:lnTo>
                <a:lnTo>
                  <a:pt x="18511" y="143921"/>
                </a:lnTo>
                <a:lnTo>
                  <a:pt x="4785" y="188151"/>
                </a:lnTo>
                <a:lnTo>
                  <a:pt x="0" y="235637"/>
                </a:lnTo>
                <a:lnTo>
                  <a:pt x="0" y="478115"/>
                </a:lnTo>
                <a:lnTo>
                  <a:pt x="4785" y="525601"/>
                </a:lnTo>
                <a:lnTo>
                  <a:pt x="18511" y="569830"/>
                </a:lnTo>
                <a:lnTo>
                  <a:pt x="40232" y="609857"/>
                </a:lnTo>
                <a:lnTo>
                  <a:pt x="69000" y="644731"/>
                </a:lnTo>
                <a:lnTo>
                  <a:pt x="103870" y="673506"/>
                </a:lnTo>
                <a:lnTo>
                  <a:pt x="143895" y="695233"/>
                </a:lnTo>
                <a:lnTo>
                  <a:pt x="188129" y="708964"/>
                </a:lnTo>
                <a:lnTo>
                  <a:pt x="235626" y="713752"/>
                </a:lnTo>
                <a:lnTo>
                  <a:pt x="1899241" y="713752"/>
                </a:lnTo>
                <a:lnTo>
                  <a:pt x="1946738" y="708964"/>
                </a:lnTo>
                <a:lnTo>
                  <a:pt x="1990973" y="695233"/>
                </a:lnTo>
                <a:lnTo>
                  <a:pt x="2030999" y="673506"/>
                </a:lnTo>
                <a:lnTo>
                  <a:pt x="2065869" y="644731"/>
                </a:lnTo>
                <a:lnTo>
                  <a:pt x="2094638" y="609857"/>
                </a:lnTo>
                <a:lnTo>
                  <a:pt x="2116359" y="569830"/>
                </a:lnTo>
                <a:lnTo>
                  <a:pt x="2130085" y="525601"/>
                </a:lnTo>
                <a:lnTo>
                  <a:pt x="2134871" y="478115"/>
                </a:lnTo>
                <a:lnTo>
                  <a:pt x="2134871" y="235637"/>
                </a:lnTo>
                <a:lnTo>
                  <a:pt x="2130085" y="188151"/>
                </a:lnTo>
                <a:lnTo>
                  <a:pt x="2116359" y="143921"/>
                </a:lnTo>
                <a:lnTo>
                  <a:pt x="2094638" y="103895"/>
                </a:lnTo>
                <a:lnTo>
                  <a:pt x="2065869" y="69020"/>
                </a:lnTo>
                <a:lnTo>
                  <a:pt x="2030999" y="40246"/>
                </a:lnTo>
                <a:lnTo>
                  <a:pt x="1990973" y="18519"/>
                </a:lnTo>
                <a:lnTo>
                  <a:pt x="1946738" y="4787"/>
                </a:lnTo>
                <a:lnTo>
                  <a:pt x="1899241" y="0"/>
                </a:lnTo>
                <a:lnTo>
                  <a:pt x="235626" y="0"/>
                </a:lnTo>
                <a:close/>
              </a:path>
            </a:pathLst>
          </a:custGeom>
          <a:ln w="12700">
            <a:solidFill>
              <a:srgbClr val="83D1F5"/>
            </a:solidFill>
          </a:ln>
        </p:spPr>
        <p:txBody>
          <a:bodyPr wrap="square" lIns="0" tIns="0" rIns="0" bIns="0" rtlCol="0"/>
          <a:lstStyle/>
          <a:p>
            <a:endParaRPr/>
          </a:p>
        </p:txBody>
      </p:sp>
      <p:sp>
        <p:nvSpPr>
          <p:cNvPr id="41" name="object 32"/>
          <p:cNvSpPr/>
          <p:nvPr/>
        </p:nvSpPr>
        <p:spPr>
          <a:xfrm>
            <a:off x="654690" y="4710356"/>
            <a:ext cx="2711843" cy="247672"/>
          </a:xfrm>
          <a:prstGeom prst="rect">
            <a:avLst/>
          </a:prstGeom>
          <a:blipFill>
            <a:blip r:embed="rId18" cstate="print"/>
            <a:stretch>
              <a:fillRect/>
            </a:stretch>
          </a:blipFill>
        </p:spPr>
        <p:txBody>
          <a:bodyPr wrap="square" lIns="0" tIns="0" rIns="0" bIns="0" rtlCol="0"/>
          <a:lstStyle/>
          <a:p>
            <a:endParaRPr/>
          </a:p>
        </p:txBody>
      </p:sp>
      <p:sp>
        <p:nvSpPr>
          <p:cNvPr id="42" name="object 33"/>
          <p:cNvSpPr/>
          <p:nvPr/>
        </p:nvSpPr>
        <p:spPr>
          <a:xfrm>
            <a:off x="654690" y="4710353"/>
            <a:ext cx="2712085" cy="248285"/>
          </a:xfrm>
          <a:custGeom>
            <a:avLst/>
            <a:gdLst/>
            <a:ahLst/>
            <a:cxnLst/>
            <a:rect l="l" t="t" r="r" b="b"/>
            <a:pathLst>
              <a:path w="2712085" h="248285">
                <a:moveTo>
                  <a:pt x="0" y="0"/>
                </a:moveTo>
                <a:lnTo>
                  <a:pt x="2711841" y="0"/>
                </a:lnTo>
                <a:lnTo>
                  <a:pt x="2711841" y="247673"/>
                </a:lnTo>
                <a:lnTo>
                  <a:pt x="0" y="247673"/>
                </a:lnTo>
                <a:lnTo>
                  <a:pt x="0" y="0"/>
                </a:lnTo>
                <a:close/>
              </a:path>
            </a:pathLst>
          </a:custGeom>
          <a:ln w="12700">
            <a:solidFill>
              <a:srgbClr val="6D6E70"/>
            </a:solidFill>
          </a:ln>
        </p:spPr>
        <p:txBody>
          <a:bodyPr wrap="square" lIns="0" tIns="0" rIns="0" bIns="0" rtlCol="0"/>
          <a:lstStyle/>
          <a:p>
            <a:endParaRPr/>
          </a:p>
        </p:txBody>
      </p:sp>
      <p:sp>
        <p:nvSpPr>
          <p:cNvPr id="43" name="object 34"/>
          <p:cNvSpPr/>
          <p:nvPr/>
        </p:nvSpPr>
        <p:spPr>
          <a:xfrm>
            <a:off x="4944325" y="1119352"/>
            <a:ext cx="1236545" cy="1225245"/>
          </a:xfrm>
          <a:prstGeom prst="rect">
            <a:avLst/>
          </a:prstGeom>
          <a:blipFill>
            <a:blip r:embed="rId19" cstate="print"/>
            <a:stretch>
              <a:fillRect/>
            </a:stretch>
          </a:blipFill>
        </p:spPr>
        <p:txBody>
          <a:bodyPr wrap="square" lIns="0" tIns="0" rIns="0" bIns="0" rtlCol="0"/>
          <a:lstStyle/>
          <a:p>
            <a:endParaRPr/>
          </a:p>
        </p:txBody>
      </p:sp>
      <p:sp>
        <p:nvSpPr>
          <p:cNvPr id="44" name="object 35"/>
          <p:cNvSpPr/>
          <p:nvPr/>
        </p:nvSpPr>
        <p:spPr>
          <a:xfrm>
            <a:off x="4944325" y="1119352"/>
            <a:ext cx="1236980" cy="1225550"/>
          </a:xfrm>
          <a:custGeom>
            <a:avLst/>
            <a:gdLst/>
            <a:ahLst/>
            <a:cxnLst/>
            <a:rect l="l" t="t" r="r" b="b"/>
            <a:pathLst>
              <a:path w="1236979" h="1225550">
                <a:moveTo>
                  <a:pt x="204202" y="0"/>
                </a:moveTo>
                <a:lnTo>
                  <a:pt x="157380" y="5393"/>
                </a:lnTo>
                <a:lnTo>
                  <a:pt x="114399" y="20758"/>
                </a:lnTo>
                <a:lnTo>
                  <a:pt x="76484" y="44866"/>
                </a:lnTo>
                <a:lnTo>
                  <a:pt x="44860" y="76492"/>
                </a:lnTo>
                <a:lnTo>
                  <a:pt x="20755" y="114408"/>
                </a:lnTo>
                <a:lnTo>
                  <a:pt x="5393" y="157389"/>
                </a:lnTo>
                <a:lnTo>
                  <a:pt x="0" y="204209"/>
                </a:lnTo>
                <a:lnTo>
                  <a:pt x="0" y="1021050"/>
                </a:lnTo>
                <a:lnTo>
                  <a:pt x="5393" y="1067870"/>
                </a:lnTo>
                <a:lnTo>
                  <a:pt x="20755" y="1110851"/>
                </a:lnTo>
                <a:lnTo>
                  <a:pt x="44860" y="1148768"/>
                </a:lnTo>
                <a:lnTo>
                  <a:pt x="76484" y="1180394"/>
                </a:lnTo>
                <a:lnTo>
                  <a:pt x="114399" y="1204502"/>
                </a:lnTo>
                <a:lnTo>
                  <a:pt x="157380" y="1219866"/>
                </a:lnTo>
                <a:lnTo>
                  <a:pt x="204202" y="1225260"/>
                </a:lnTo>
                <a:lnTo>
                  <a:pt x="1032340" y="1225260"/>
                </a:lnTo>
                <a:lnTo>
                  <a:pt x="1079163" y="1219866"/>
                </a:lnTo>
                <a:lnTo>
                  <a:pt x="1122146" y="1204502"/>
                </a:lnTo>
                <a:lnTo>
                  <a:pt x="1160062" y="1180394"/>
                </a:lnTo>
                <a:lnTo>
                  <a:pt x="1191687" y="1148768"/>
                </a:lnTo>
                <a:lnTo>
                  <a:pt x="1215794" y="1110851"/>
                </a:lnTo>
                <a:lnTo>
                  <a:pt x="1231157" y="1067870"/>
                </a:lnTo>
                <a:lnTo>
                  <a:pt x="1236550" y="1021050"/>
                </a:lnTo>
                <a:lnTo>
                  <a:pt x="1236550" y="204209"/>
                </a:lnTo>
                <a:lnTo>
                  <a:pt x="1231157" y="157389"/>
                </a:lnTo>
                <a:lnTo>
                  <a:pt x="1215794" y="114408"/>
                </a:lnTo>
                <a:lnTo>
                  <a:pt x="1191687" y="76492"/>
                </a:lnTo>
                <a:lnTo>
                  <a:pt x="1160062" y="44866"/>
                </a:lnTo>
                <a:lnTo>
                  <a:pt x="1122146" y="20758"/>
                </a:lnTo>
                <a:lnTo>
                  <a:pt x="1079163" y="5393"/>
                </a:lnTo>
                <a:lnTo>
                  <a:pt x="1032340" y="0"/>
                </a:lnTo>
                <a:lnTo>
                  <a:pt x="204202" y="0"/>
                </a:lnTo>
                <a:close/>
              </a:path>
            </a:pathLst>
          </a:custGeom>
          <a:ln w="12700">
            <a:solidFill>
              <a:srgbClr val="83D1F5"/>
            </a:solidFill>
          </a:ln>
        </p:spPr>
        <p:txBody>
          <a:bodyPr wrap="square" lIns="0" tIns="0" rIns="0" bIns="0" rtlCol="0"/>
          <a:lstStyle/>
          <a:p>
            <a:endParaRPr/>
          </a:p>
        </p:txBody>
      </p:sp>
      <p:sp>
        <p:nvSpPr>
          <p:cNvPr id="45" name="object 36"/>
          <p:cNvSpPr/>
          <p:nvPr/>
        </p:nvSpPr>
        <p:spPr>
          <a:xfrm>
            <a:off x="6618452" y="5339662"/>
            <a:ext cx="64135" cy="1026794"/>
          </a:xfrm>
          <a:custGeom>
            <a:avLst/>
            <a:gdLst/>
            <a:ahLst/>
            <a:cxnLst/>
            <a:rect l="l" t="t" r="r" b="b"/>
            <a:pathLst>
              <a:path w="64134" h="1026795">
                <a:moveTo>
                  <a:pt x="64096" y="0"/>
                </a:moveTo>
                <a:lnTo>
                  <a:pt x="19462" y="68543"/>
                </a:lnTo>
                <a:lnTo>
                  <a:pt x="5256" y="114477"/>
                </a:lnTo>
                <a:lnTo>
                  <a:pt x="304" y="163755"/>
                </a:lnTo>
                <a:lnTo>
                  <a:pt x="0" y="862504"/>
                </a:lnTo>
                <a:lnTo>
                  <a:pt x="4953" y="911771"/>
                </a:lnTo>
                <a:lnTo>
                  <a:pt x="19188" y="957652"/>
                </a:lnTo>
                <a:lnTo>
                  <a:pt x="41719" y="999165"/>
                </a:lnTo>
                <a:lnTo>
                  <a:pt x="64096" y="1026281"/>
                </a:lnTo>
                <a:lnTo>
                  <a:pt x="64096" y="0"/>
                </a:lnTo>
                <a:close/>
              </a:path>
            </a:pathLst>
          </a:custGeom>
          <a:solidFill>
            <a:srgbClr val="FEFEFE"/>
          </a:solidFill>
        </p:spPr>
        <p:txBody>
          <a:bodyPr wrap="square" lIns="0" tIns="0" rIns="0" bIns="0" rtlCol="0"/>
          <a:lstStyle/>
          <a:p>
            <a:endParaRPr/>
          </a:p>
        </p:txBody>
      </p:sp>
      <p:sp>
        <p:nvSpPr>
          <p:cNvPr id="46" name="object 37"/>
          <p:cNvSpPr/>
          <p:nvPr/>
        </p:nvSpPr>
        <p:spPr>
          <a:xfrm>
            <a:off x="6618452" y="5258511"/>
            <a:ext cx="2145271" cy="1188283"/>
          </a:xfrm>
          <a:prstGeom prst="rect">
            <a:avLst/>
          </a:prstGeom>
          <a:blipFill>
            <a:blip r:embed="rId20" cstate="print"/>
            <a:stretch>
              <a:fillRect/>
            </a:stretch>
          </a:blipFill>
        </p:spPr>
        <p:txBody>
          <a:bodyPr wrap="square" lIns="0" tIns="0" rIns="0" bIns="0" rtlCol="0"/>
          <a:lstStyle/>
          <a:p>
            <a:endParaRPr/>
          </a:p>
        </p:txBody>
      </p:sp>
      <p:sp>
        <p:nvSpPr>
          <p:cNvPr id="47" name="object 38"/>
          <p:cNvSpPr/>
          <p:nvPr/>
        </p:nvSpPr>
        <p:spPr>
          <a:xfrm>
            <a:off x="6618452" y="5258511"/>
            <a:ext cx="2209380" cy="1188283"/>
          </a:xfrm>
          <a:prstGeom prst="rect">
            <a:avLst/>
          </a:prstGeom>
          <a:blipFill>
            <a:blip r:embed="rId21" cstate="print"/>
            <a:stretch>
              <a:fillRect/>
            </a:stretch>
          </a:blipFill>
        </p:spPr>
        <p:txBody>
          <a:bodyPr wrap="square" lIns="0" tIns="0" rIns="0" bIns="0" rtlCol="0"/>
          <a:lstStyle/>
          <a:p>
            <a:endParaRPr/>
          </a:p>
        </p:txBody>
      </p:sp>
      <p:sp>
        <p:nvSpPr>
          <p:cNvPr id="48" name="object 39"/>
          <p:cNvSpPr/>
          <p:nvPr/>
        </p:nvSpPr>
        <p:spPr>
          <a:xfrm>
            <a:off x="6682561" y="6400441"/>
            <a:ext cx="2145271" cy="46352"/>
          </a:xfrm>
          <a:prstGeom prst="rect">
            <a:avLst/>
          </a:prstGeom>
          <a:blipFill>
            <a:blip r:embed="rId22" cstate="print"/>
            <a:stretch>
              <a:fillRect/>
            </a:stretch>
          </a:blipFill>
        </p:spPr>
        <p:txBody>
          <a:bodyPr wrap="square" lIns="0" tIns="0" rIns="0" bIns="0" rtlCol="0"/>
          <a:lstStyle/>
          <a:p>
            <a:endParaRPr/>
          </a:p>
        </p:txBody>
      </p:sp>
      <p:sp>
        <p:nvSpPr>
          <p:cNvPr id="49" name="object 40"/>
          <p:cNvSpPr/>
          <p:nvPr/>
        </p:nvSpPr>
        <p:spPr>
          <a:xfrm>
            <a:off x="8763736" y="5258511"/>
            <a:ext cx="64096" cy="1141925"/>
          </a:xfrm>
          <a:prstGeom prst="rect">
            <a:avLst/>
          </a:prstGeom>
          <a:blipFill>
            <a:blip r:embed="rId23" cstate="print"/>
            <a:stretch>
              <a:fillRect/>
            </a:stretch>
          </a:blipFill>
        </p:spPr>
        <p:txBody>
          <a:bodyPr wrap="square" lIns="0" tIns="0" rIns="0" bIns="0" rtlCol="0"/>
          <a:lstStyle/>
          <a:p>
            <a:endParaRPr/>
          </a:p>
        </p:txBody>
      </p:sp>
      <p:sp>
        <p:nvSpPr>
          <p:cNvPr id="50" name="object 41"/>
          <p:cNvSpPr/>
          <p:nvPr/>
        </p:nvSpPr>
        <p:spPr>
          <a:xfrm>
            <a:off x="6618452" y="5258509"/>
            <a:ext cx="2209800" cy="1188720"/>
          </a:xfrm>
          <a:custGeom>
            <a:avLst/>
            <a:gdLst/>
            <a:ahLst/>
            <a:cxnLst/>
            <a:rect l="l" t="t" r="r" b="b"/>
            <a:pathLst>
              <a:path w="2209800" h="1188720">
                <a:moveTo>
                  <a:pt x="195235" y="5087"/>
                </a:moveTo>
                <a:lnTo>
                  <a:pt x="149364" y="19345"/>
                </a:lnTo>
                <a:lnTo>
                  <a:pt x="107878" y="41931"/>
                </a:lnTo>
                <a:lnTo>
                  <a:pt x="71751" y="71849"/>
                </a:lnTo>
                <a:lnTo>
                  <a:pt x="41957" y="108103"/>
                </a:lnTo>
                <a:lnTo>
                  <a:pt x="19468" y="149695"/>
                </a:lnTo>
                <a:lnTo>
                  <a:pt x="5260" y="195630"/>
                </a:lnTo>
                <a:lnTo>
                  <a:pt x="304" y="244910"/>
                </a:lnTo>
                <a:lnTo>
                  <a:pt x="0" y="943658"/>
                </a:lnTo>
                <a:lnTo>
                  <a:pt x="4953" y="992926"/>
                </a:lnTo>
                <a:lnTo>
                  <a:pt x="19188" y="1038806"/>
                </a:lnTo>
                <a:lnTo>
                  <a:pt x="41721" y="1080319"/>
                </a:lnTo>
                <a:lnTo>
                  <a:pt x="71566" y="1116483"/>
                </a:lnTo>
                <a:lnTo>
                  <a:pt x="107740" y="1146317"/>
                </a:lnTo>
                <a:lnTo>
                  <a:pt x="149260" y="1168839"/>
                </a:lnTo>
                <a:lnTo>
                  <a:pt x="195140" y="1183069"/>
                </a:lnTo>
                <a:lnTo>
                  <a:pt x="244398" y="1188026"/>
                </a:lnTo>
                <a:lnTo>
                  <a:pt x="1965239" y="1188293"/>
                </a:lnTo>
                <a:lnTo>
                  <a:pt x="2014503" y="1183320"/>
                </a:lnTo>
                <a:lnTo>
                  <a:pt x="2060330" y="1169042"/>
                </a:lnTo>
                <a:lnTo>
                  <a:pt x="2101754" y="1146452"/>
                </a:lnTo>
                <a:lnTo>
                  <a:pt x="2137812" y="1116540"/>
                </a:lnTo>
                <a:lnTo>
                  <a:pt x="2167538" y="1080298"/>
                </a:lnTo>
                <a:lnTo>
                  <a:pt x="2189969" y="1038716"/>
                </a:lnTo>
                <a:lnTo>
                  <a:pt x="2204140" y="992788"/>
                </a:lnTo>
                <a:lnTo>
                  <a:pt x="2209088" y="943503"/>
                </a:lnTo>
                <a:lnTo>
                  <a:pt x="2209390" y="244685"/>
                </a:lnTo>
                <a:lnTo>
                  <a:pt x="2204438" y="195436"/>
                </a:lnTo>
                <a:lnTo>
                  <a:pt x="2190203" y="149565"/>
                </a:lnTo>
                <a:lnTo>
                  <a:pt x="2167670" y="108056"/>
                </a:lnTo>
                <a:lnTo>
                  <a:pt x="2137824" y="71892"/>
                </a:lnTo>
                <a:lnTo>
                  <a:pt x="2101649" y="42058"/>
                </a:lnTo>
                <a:lnTo>
                  <a:pt x="2060129" y="19540"/>
                </a:lnTo>
                <a:lnTo>
                  <a:pt x="2014249" y="5320"/>
                </a:lnTo>
                <a:lnTo>
                  <a:pt x="1964994" y="384"/>
                </a:lnTo>
                <a:lnTo>
                  <a:pt x="244570" y="0"/>
                </a:lnTo>
                <a:lnTo>
                  <a:pt x="231978" y="357"/>
                </a:lnTo>
                <a:lnTo>
                  <a:pt x="219540" y="1344"/>
                </a:lnTo>
                <a:lnTo>
                  <a:pt x="207284" y="2930"/>
                </a:lnTo>
                <a:lnTo>
                  <a:pt x="195235" y="5087"/>
                </a:lnTo>
                <a:close/>
              </a:path>
            </a:pathLst>
          </a:custGeom>
          <a:ln w="12700">
            <a:solidFill>
              <a:srgbClr val="83D1F5"/>
            </a:solidFill>
          </a:ln>
        </p:spPr>
        <p:txBody>
          <a:bodyPr wrap="square" lIns="0" tIns="0" rIns="0" bIns="0" rtlCol="0"/>
          <a:lstStyle/>
          <a:p>
            <a:endParaRPr/>
          </a:p>
        </p:txBody>
      </p:sp>
      <p:sp>
        <p:nvSpPr>
          <p:cNvPr id="51" name="object 42"/>
          <p:cNvSpPr/>
          <p:nvPr/>
        </p:nvSpPr>
        <p:spPr>
          <a:xfrm>
            <a:off x="6201892" y="4448485"/>
            <a:ext cx="354617" cy="742221"/>
          </a:xfrm>
          <a:prstGeom prst="rect">
            <a:avLst/>
          </a:prstGeom>
          <a:blipFill>
            <a:blip r:embed="rId24" cstate="print"/>
            <a:stretch>
              <a:fillRect/>
            </a:stretch>
          </a:blipFill>
        </p:spPr>
        <p:txBody>
          <a:bodyPr wrap="square" lIns="0" tIns="0" rIns="0" bIns="0" rtlCol="0"/>
          <a:lstStyle/>
          <a:p>
            <a:endParaRPr/>
          </a:p>
        </p:txBody>
      </p:sp>
      <p:sp>
        <p:nvSpPr>
          <p:cNvPr id="52" name="object 43"/>
          <p:cNvSpPr/>
          <p:nvPr/>
        </p:nvSpPr>
        <p:spPr>
          <a:xfrm>
            <a:off x="3146170" y="4330950"/>
            <a:ext cx="519554" cy="371110"/>
          </a:xfrm>
          <a:prstGeom prst="rect">
            <a:avLst/>
          </a:prstGeom>
          <a:blipFill>
            <a:blip r:embed="rId25" cstate="print"/>
            <a:stretch>
              <a:fillRect/>
            </a:stretch>
          </a:blipFill>
        </p:spPr>
        <p:txBody>
          <a:bodyPr wrap="square" lIns="0" tIns="0" rIns="0" bIns="0" rtlCol="0"/>
          <a:lstStyle/>
          <a:p>
            <a:endParaRPr/>
          </a:p>
        </p:txBody>
      </p:sp>
      <p:sp>
        <p:nvSpPr>
          <p:cNvPr id="53" name="object 44"/>
          <p:cNvSpPr/>
          <p:nvPr/>
        </p:nvSpPr>
        <p:spPr>
          <a:xfrm>
            <a:off x="9076270" y="1485896"/>
            <a:ext cx="2273300" cy="982132"/>
          </a:xfrm>
          <a:prstGeom prst="rect">
            <a:avLst/>
          </a:prstGeom>
          <a:blipFill>
            <a:blip r:embed="rId26" cstate="print"/>
            <a:stretch>
              <a:fillRect/>
            </a:stretch>
          </a:blipFill>
        </p:spPr>
        <p:txBody>
          <a:bodyPr wrap="square" lIns="0" tIns="0" rIns="0" bIns="0" rtlCol="0"/>
          <a:lstStyle/>
          <a:p>
            <a:endParaRPr/>
          </a:p>
        </p:txBody>
      </p:sp>
      <p:sp>
        <p:nvSpPr>
          <p:cNvPr id="54" name="object 45"/>
          <p:cNvSpPr/>
          <p:nvPr/>
        </p:nvSpPr>
        <p:spPr>
          <a:xfrm>
            <a:off x="8554504" y="3783541"/>
            <a:ext cx="278432" cy="503787"/>
          </a:xfrm>
          <a:prstGeom prst="rect">
            <a:avLst/>
          </a:prstGeom>
          <a:blipFill>
            <a:blip r:embed="rId27" cstate="print"/>
            <a:stretch>
              <a:fillRect/>
            </a:stretch>
          </a:blipFill>
        </p:spPr>
        <p:txBody>
          <a:bodyPr wrap="square" lIns="0" tIns="0" rIns="0" bIns="0" rtlCol="0"/>
          <a:lstStyle/>
          <a:p>
            <a:endParaRPr/>
          </a:p>
        </p:txBody>
      </p:sp>
      <p:sp>
        <p:nvSpPr>
          <p:cNvPr id="55" name="object 46"/>
          <p:cNvSpPr/>
          <p:nvPr/>
        </p:nvSpPr>
        <p:spPr>
          <a:xfrm>
            <a:off x="8832939" y="3991225"/>
            <a:ext cx="535774" cy="296104"/>
          </a:xfrm>
          <a:prstGeom prst="rect">
            <a:avLst/>
          </a:prstGeom>
          <a:blipFill>
            <a:blip r:embed="rId28" cstate="print"/>
            <a:stretch>
              <a:fillRect/>
            </a:stretch>
          </a:blipFill>
        </p:spPr>
        <p:txBody>
          <a:bodyPr wrap="square" lIns="0" tIns="0" rIns="0" bIns="0" rtlCol="0"/>
          <a:lstStyle/>
          <a:p>
            <a:endParaRPr/>
          </a:p>
        </p:txBody>
      </p:sp>
      <p:sp>
        <p:nvSpPr>
          <p:cNvPr id="56" name="object 47"/>
          <p:cNvSpPr/>
          <p:nvPr/>
        </p:nvSpPr>
        <p:spPr>
          <a:xfrm>
            <a:off x="8554504" y="3487432"/>
            <a:ext cx="814207" cy="799894"/>
          </a:xfrm>
          <a:prstGeom prst="rect">
            <a:avLst/>
          </a:prstGeom>
          <a:blipFill>
            <a:blip r:embed="rId29" cstate="print"/>
            <a:stretch>
              <a:fillRect/>
            </a:stretch>
          </a:blipFill>
        </p:spPr>
        <p:txBody>
          <a:bodyPr wrap="square" lIns="0" tIns="0" rIns="0" bIns="0" rtlCol="0"/>
          <a:lstStyle/>
          <a:p>
            <a:endParaRPr/>
          </a:p>
        </p:txBody>
      </p:sp>
      <p:sp>
        <p:nvSpPr>
          <p:cNvPr id="57" name="object 48"/>
          <p:cNvSpPr/>
          <p:nvPr/>
        </p:nvSpPr>
        <p:spPr>
          <a:xfrm>
            <a:off x="8554504" y="3487432"/>
            <a:ext cx="535785" cy="296110"/>
          </a:xfrm>
          <a:prstGeom prst="rect">
            <a:avLst/>
          </a:prstGeom>
          <a:blipFill>
            <a:blip r:embed="rId30" cstate="print"/>
            <a:stretch>
              <a:fillRect/>
            </a:stretch>
          </a:blipFill>
        </p:spPr>
        <p:txBody>
          <a:bodyPr wrap="square" lIns="0" tIns="0" rIns="0" bIns="0" rtlCol="0"/>
          <a:lstStyle/>
          <a:p>
            <a:endParaRPr/>
          </a:p>
        </p:txBody>
      </p:sp>
      <p:sp>
        <p:nvSpPr>
          <p:cNvPr id="58" name="object 49"/>
          <p:cNvSpPr/>
          <p:nvPr/>
        </p:nvSpPr>
        <p:spPr>
          <a:xfrm>
            <a:off x="9090291" y="3487432"/>
            <a:ext cx="278422" cy="503793"/>
          </a:xfrm>
          <a:prstGeom prst="rect">
            <a:avLst/>
          </a:prstGeom>
          <a:blipFill>
            <a:blip r:embed="rId31" cstate="print"/>
            <a:stretch>
              <a:fillRect/>
            </a:stretch>
          </a:blipFill>
        </p:spPr>
        <p:txBody>
          <a:bodyPr wrap="square" lIns="0" tIns="0" rIns="0" bIns="0" rtlCol="0"/>
          <a:lstStyle/>
          <a:p>
            <a:endParaRPr/>
          </a:p>
        </p:txBody>
      </p:sp>
      <p:sp>
        <p:nvSpPr>
          <p:cNvPr id="59" name="object 50"/>
          <p:cNvSpPr/>
          <p:nvPr/>
        </p:nvSpPr>
        <p:spPr>
          <a:xfrm>
            <a:off x="4913833" y="4627424"/>
            <a:ext cx="145602" cy="321727"/>
          </a:xfrm>
          <a:prstGeom prst="rect">
            <a:avLst/>
          </a:prstGeom>
          <a:blipFill>
            <a:blip r:embed="rId32" cstate="print"/>
            <a:stretch>
              <a:fillRect/>
            </a:stretch>
          </a:blipFill>
        </p:spPr>
        <p:txBody>
          <a:bodyPr wrap="square" lIns="0" tIns="0" rIns="0" bIns="0" rtlCol="0"/>
          <a:lstStyle/>
          <a:p>
            <a:endParaRPr/>
          </a:p>
        </p:txBody>
      </p:sp>
      <p:sp>
        <p:nvSpPr>
          <p:cNvPr id="60" name="object 51"/>
          <p:cNvSpPr/>
          <p:nvPr/>
        </p:nvSpPr>
        <p:spPr>
          <a:xfrm>
            <a:off x="4913833" y="4423562"/>
            <a:ext cx="450428" cy="203860"/>
          </a:xfrm>
          <a:prstGeom prst="rect">
            <a:avLst/>
          </a:prstGeom>
          <a:blipFill>
            <a:blip r:embed="rId33" cstate="print"/>
            <a:stretch>
              <a:fillRect/>
            </a:stretch>
          </a:blipFill>
        </p:spPr>
        <p:txBody>
          <a:bodyPr wrap="square" lIns="0" tIns="0" rIns="0" bIns="0" rtlCol="0"/>
          <a:lstStyle/>
          <a:p>
            <a:endParaRPr/>
          </a:p>
        </p:txBody>
      </p:sp>
      <p:sp>
        <p:nvSpPr>
          <p:cNvPr id="61" name="object 52"/>
          <p:cNvSpPr/>
          <p:nvPr/>
        </p:nvSpPr>
        <p:spPr>
          <a:xfrm>
            <a:off x="4913833" y="4423563"/>
            <a:ext cx="596033" cy="525588"/>
          </a:xfrm>
          <a:prstGeom prst="rect">
            <a:avLst/>
          </a:prstGeom>
          <a:blipFill>
            <a:blip r:embed="rId34" cstate="print"/>
            <a:stretch>
              <a:fillRect/>
            </a:stretch>
          </a:blipFill>
        </p:spPr>
        <p:txBody>
          <a:bodyPr wrap="square" lIns="0" tIns="0" rIns="0" bIns="0" rtlCol="0"/>
          <a:lstStyle/>
          <a:p>
            <a:endParaRPr/>
          </a:p>
        </p:txBody>
      </p:sp>
      <p:sp>
        <p:nvSpPr>
          <p:cNvPr id="62" name="object 53"/>
          <p:cNvSpPr/>
          <p:nvPr/>
        </p:nvSpPr>
        <p:spPr>
          <a:xfrm>
            <a:off x="5059447" y="4745305"/>
            <a:ext cx="450422" cy="203846"/>
          </a:xfrm>
          <a:prstGeom prst="rect">
            <a:avLst/>
          </a:prstGeom>
          <a:blipFill>
            <a:blip r:embed="rId35" cstate="print"/>
            <a:stretch>
              <a:fillRect/>
            </a:stretch>
          </a:blipFill>
        </p:spPr>
        <p:txBody>
          <a:bodyPr wrap="square" lIns="0" tIns="0" rIns="0" bIns="0" rtlCol="0"/>
          <a:lstStyle/>
          <a:p>
            <a:endParaRPr/>
          </a:p>
        </p:txBody>
      </p:sp>
      <p:sp>
        <p:nvSpPr>
          <p:cNvPr id="63" name="object 54"/>
          <p:cNvSpPr/>
          <p:nvPr/>
        </p:nvSpPr>
        <p:spPr>
          <a:xfrm>
            <a:off x="5364260" y="4423562"/>
            <a:ext cx="145609" cy="321741"/>
          </a:xfrm>
          <a:prstGeom prst="rect">
            <a:avLst/>
          </a:prstGeom>
          <a:blipFill>
            <a:blip r:embed="rId36" cstate="print"/>
            <a:stretch>
              <a:fillRect/>
            </a:stretch>
          </a:blipFill>
        </p:spPr>
        <p:txBody>
          <a:bodyPr wrap="square" lIns="0" tIns="0" rIns="0" bIns="0" rtlCol="0"/>
          <a:lstStyle/>
          <a:p>
            <a:endParaRPr/>
          </a:p>
        </p:txBody>
      </p:sp>
      <p:sp>
        <p:nvSpPr>
          <p:cNvPr id="64" name="object 55"/>
          <p:cNvSpPr txBox="1"/>
          <p:nvPr/>
        </p:nvSpPr>
        <p:spPr>
          <a:xfrm>
            <a:off x="808796" y="1036714"/>
            <a:ext cx="3465195" cy="269240"/>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Arial"/>
                <a:cs typeface="Arial"/>
              </a:rPr>
              <a:t>Cryogenics </a:t>
            </a:r>
            <a:r>
              <a:rPr sz="1600" b="1" spc="-5" dirty="0">
                <a:latin typeface="Arial"/>
                <a:cs typeface="Arial"/>
              </a:rPr>
              <a:t>and Control</a:t>
            </a:r>
            <a:r>
              <a:rPr sz="1600" b="1" spc="35" dirty="0">
                <a:latin typeface="Arial"/>
                <a:cs typeface="Arial"/>
              </a:rPr>
              <a:t> </a:t>
            </a:r>
            <a:r>
              <a:rPr sz="1600" b="1" spc="-10" dirty="0">
                <a:latin typeface="Arial"/>
                <a:cs typeface="Arial"/>
              </a:rPr>
              <a:t>Electronics</a:t>
            </a:r>
            <a:endParaRPr sz="1600">
              <a:latin typeface="Arial"/>
              <a:cs typeface="Arial"/>
            </a:endParaRPr>
          </a:p>
        </p:txBody>
      </p:sp>
      <p:sp>
        <p:nvSpPr>
          <p:cNvPr id="65" name="object 56"/>
          <p:cNvSpPr txBox="1"/>
          <p:nvPr/>
        </p:nvSpPr>
        <p:spPr>
          <a:xfrm>
            <a:off x="4753076" y="806221"/>
            <a:ext cx="1765300"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Device</a:t>
            </a:r>
            <a:r>
              <a:rPr sz="1600" b="1" spc="-65" dirty="0">
                <a:latin typeface="Arial"/>
                <a:cs typeface="Arial"/>
              </a:rPr>
              <a:t> </a:t>
            </a:r>
            <a:r>
              <a:rPr sz="1600" b="1" spc="-15" dirty="0">
                <a:latin typeface="Arial"/>
                <a:cs typeface="Arial"/>
              </a:rPr>
              <a:t>Simulation</a:t>
            </a:r>
            <a:endParaRPr sz="1600">
              <a:latin typeface="Arial"/>
              <a:cs typeface="Arial"/>
            </a:endParaRPr>
          </a:p>
        </p:txBody>
      </p:sp>
      <p:sp>
        <p:nvSpPr>
          <p:cNvPr id="66" name="object 57"/>
          <p:cNvSpPr txBox="1"/>
          <p:nvPr/>
        </p:nvSpPr>
        <p:spPr>
          <a:xfrm>
            <a:off x="6898081" y="806221"/>
            <a:ext cx="1825625" cy="269240"/>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Arial"/>
                <a:cs typeface="Arial"/>
              </a:rPr>
              <a:t>System</a:t>
            </a:r>
            <a:r>
              <a:rPr sz="1600" b="1" spc="-40" dirty="0">
                <a:latin typeface="Arial"/>
                <a:cs typeface="Arial"/>
              </a:rPr>
              <a:t> </a:t>
            </a:r>
            <a:r>
              <a:rPr sz="1600" b="1" spc="-15" dirty="0">
                <a:latin typeface="Arial"/>
                <a:cs typeface="Arial"/>
              </a:rPr>
              <a:t>Simulation</a:t>
            </a:r>
            <a:endParaRPr sz="1600">
              <a:latin typeface="Arial"/>
              <a:cs typeface="Arial"/>
            </a:endParaRPr>
          </a:p>
        </p:txBody>
      </p:sp>
      <p:sp>
        <p:nvSpPr>
          <p:cNvPr id="67" name="object 58"/>
          <p:cNvSpPr txBox="1"/>
          <p:nvPr/>
        </p:nvSpPr>
        <p:spPr>
          <a:xfrm>
            <a:off x="9050070" y="930198"/>
            <a:ext cx="1801495" cy="492764"/>
          </a:xfrm>
          <a:prstGeom prst="rect">
            <a:avLst/>
          </a:prstGeom>
        </p:spPr>
        <p:txBody>
          <a:bodyPr vert="horz" wrap="square" lIns="0" tIns="10795" rIns="0" bIns="0" rtlCol="0">
            <a:spAutoFit/>
          </a:bodyPr>
          <a:lstStyle/>
          <a:p>
            <a:pPr marL="12700" marR="5080">
              <a:lnSpc>
                <a:spcPct val="100699"/>
              </a:lnSpc>
              <a:spcBef>
                <a:spcPts val="85"/>
              </a:spcBef>
            </a:pPr>
            <a:r>
              <a:rPr sz="1600" b="1" spc="-25" dirty="0">
                <a:latin typeface="Arial"/>
                <a:cs typeface="Arial"/>
              </a:rPr>
              <a:t>Links </a:t>
            </a:r>
            <a:r>
              <a:rPr sz="1600" b="1" spc="10" dirty="0">
                <a:latin typeface="Arial"/>
                <a:cs typeface="Arial"/>
              </a:rPr>
              <a:t>between  </a:t>
            </a:r>
            <a:r>
              <a:rPr sz="1600" b="1" spc="-5" dirty="0">
                <a:latin typeface="Arial"/>
                <a:cs typeface="Arial"/>
              </a:rPr>
              <a:t>Quantum</a:t>
            </a:r>
            <a:r>
              <a:rPr sz="1600" b="1" spc="-55" dirty="0">
                <a:latin typeface="Arial"/>
                <a:cs typeface="Arial"/>
              </a:rPr>
              <a:t> </a:t>
            </a:r>
            <a:r>
              <a:rPr sz="1600" b="1" spc="-15" dirty="0">
                <a:latin typeface="Arial"/>
                <a:cs typeface="Arial"/>
              </a:rPr>
              <a:t>Systems</a:t>
            </a:r>
            <a:endParaRPr sz="1600">
              <a:latin typeface="Arial"/>
              <a:cs typeface="Arial"/>
            </a:endParaRPr>
          </a:p>
        </p:txBody>
      </p:sp>
      <p:sp>
        <p:nvSpPr>
          <p:cNvPr id="68" name="object 59"/>
          <p:cNvSpPr txBox="1"/>
          <p:nvPr/>
        </p:nvSpPr>
        <p:spPr>
          <a:xfrm>
            <a:off x="1165338" y="4147070"/>
            <a:ext cx="1450975" cy="492764"/>
          </a:xfrm>
          <a:prstGeom prst="rect">
            <a:avLst/>
          </a:prstGeom>
        </p:spPr>
        <p:txBody>
          <a:bodyPr vert="horz" wrap="square" lIns="0" tIns="10795" rIns="0" bIns="0" rtlCol="0">
            <a:spAutoFit/>
          </a:bodyPr>
          <a:lstStyle/>
          <a:p>
            <a:pPr marL="12700" marR="5080" indent="1905">
              <a:lnSpc>
                <a:spcPct val="100699"/>
              </a:lnSpc>
              <a:spcBef>
                <a:spcPts val="85"/>
              </a:spcBef>
            </a:pPr>
            <a:r>
              <a:rPr sz="1600" b="1" spc="-15" dirty="0">
                <a:latin typeface="Arial"/>
                <a:cs typeface="Arial"/>
              </a:rPr>
              <a:t>System </a:t>
            </a:r>
            <a:r>
              <a:rPr sz="1600" b="1" spc="-20" dirty="0">
                <a:latin typeface="Arial"/>
                <a:cs typeface="Arial"/>
              </a:rPr>
              <a:t>design  </a:t>
            </a:r>
            <a:r>
              <a:rPr sz="1600" b="1" spc="-60" dirty="0">
                <a:latin typeface="Arial"/>
                <a:cs typeface="Arial"/>
              </a:rPr>
              <a:t>&amp;</a:t>
            </a:r>
            <a:r>
              <a:rPr sz="1600" b="1" spc="-80" dirty="0">
                <a:latin typeface="Arial"/>
                <a:cs typeface="Arial"/>
              </a:rPr>
              <a:t> </a:t>
            </a:r>
            <a:r>
              <a:rPr sz="1600" b="1" spc="-5" dirty="0">
                <a:latin typeface="Arial"/>
                <a:cs typeface="Arial"/>
              </a:rPr>
              <a:t>Quantization</a:t>
            </a:r>
            <a:endParaRPr sz="1600">
              <a:latin typeface="Arial"/>
              <a:cs typeface="Arial"/>
            </a:endParaRPr>
          </a:p>
        </p:txBody>
      </p:sp>
    </p:spTree>
    <p:extLst>
      <p:ext uri="{BB962C8B-B14F-4D97-AF65-F5344CB8AC3E}">
        <p14:creationId xmlns:p14="http://schemas.microsoft.com/office/powerpoint/2010/main" val="393067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8618" y="329429"/>
            <a:ext cx="5034764"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IBM</a:t>
            </a:r>
            <a:r>
              <a:rPr kumimoji="1" lang="ja-JP" altLang="en-US" sz="2400" b="1" dirty="0" smtClean="0">
                <a:latin typeface="Meiryo UI" panose="020B0604030504040204" pitchFamily="50" charset="-128"/>
                <a:ea typeface="Meiryo UI" panose="020B0604030504040204" pitchFamily="50" charset="-128"/>
              </a:rPr>
              <a:t>の</a:t>
            </a:r>
            <a:r>
              <a:rPr lang="en-US" altLang="ja-JP" sz="2400" b="1" dirty="0" smtClean="0">
                <a:latin typeface="Meiryo UI" panose="020B0604030504040204" pitchFamily="50" charset="-128"/>
                <a:ea typeface="Meiryo UI" panose="020B0604030504040204" pitchFamily="50" charset="-128"/>
              </a:rPr>
              <a:t>16</a:t>
            </a:r>
            <a:r>
              <a:rPr lang="ja-JP" altLang="en-US" sz="2400" b="1" dirty="0" smtClean="0">
                <a:latin typeface="Meiryo UI" panose="020B0604030504040204" pitchFamily="50" charset="-128"/>
                <a:ea typeface="Meiryo UI" panose="020B0604030504040204" pitchFamily="50" charset="-128"/>
              </a:rPr>
              <a:t>キュビット（</a:t>
            </a:r>
            <a:r>
              <a:rPr lang="en-US" altLang="ja-JP" sz="2400" b="1" dirty="0" err="1" smtClean="0">
                <a:latin typeface="Meiryo UI" panose="020B0604030504040204" pitchFamily="50" charset="-128"/>
                <a:ea typeface="Meiryo UI" panose="020B0604030504040204" pitchFamily="50" charset="-128"/>
              </a:rPr>
              <a:t>Qbit</a:t>
            </a:r>
            <a:r>
              <a:rPr lang="ja-JP" altLang="en-US" sz="2400" b="1" dirty="0" smtClean="0">
                <a:latin typeface="Meiryo UI" panose="020B0604030504040204" pitchFamily="50" charset="-128"/>
                <a:ea typeface="Meiryo UI" panose="020B0604030504040204" pitchFamily="50" charset="-128"/>
              </a:rPr>
              <a:t>）の</a:t>
            </a:r>
            <a:r>
              <a:rPr lang="ja-JP" altLang="en-US" sz="2400" b="1" dirty="0">
                <a:latin typeface="Meiryo UI" panose="020B0604030504040204" pitchFamily="50" charset="-128"/>
                <a:ea typeface="Meiryo UI" panose="020B0604030504040204" pitchFamily="50" charset="-128"/>
              </a:rPr>
              <a:t>チップ</a:t>
            </a:r>
            <a:endParaRPr kumimoji="1" lang="ja-JP" altLang="en-US" sz="2400" b="1" dirty="0">
              <a:latin typeface="Meiryo UI" panose="020B0604030504040204" pitchFamily="50" charset="-128"/>
              <a:ea typeface="Meiryo UI" panose="020B0604030504040204" pitchFamily="50" charset="-128"/>
            </a:endParaRPr>
          </a:p>
        </p:txBody>
      </p:sp>
      <p:grpSp>
        <p:nvGrpSpPr>
          <p:cNvPr id="5" name="グループ化 4"/>
          <p:cNvGrpSpPr/>
          <p:nvPr/>
        </p:nvGrpSpPr>
        <p:grpSpPr>
          <a:xfrm>
            <a:off x="10366375" y="119859"/>
            <a:ext cx="1825625" cy="395288"/>
            <a:chOff x="10366375" y="119859"/>
            <a:chExt cx="1825625"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2559" y="811064"/>
            <a:ext cx="8825999" cy="5884000"/>
          </a:xfrm>
          <a:prstGeom prst="rect">
            <a:avLst/>
          </a:prstGeom>
        </p:spPr>
      </p:pic>
      <p:sp>
        <p:nvSpPr>
          <p:cNvPr id="8" name="正方形/長方形 7"/>
          <p:cNvSpPr/>
          <p:nvPr/>
        </p:nvSpPr>
        <p:spPr>
          <a:xfrm>
            <a:off x="2891589" y="6475262"/>
            <a:ext cx="6096000" cy="230832"/>
          </a:xfrm>
          <a:prstGeom prst="rect">
            <a:avLst/>
          </a:prstGeom>
        </p:spPr>
        <p:txBody>
          <a:bodyPr>
            <a:spAutoFit/>
          </a:bodyPr>
          <a:lstStyle/>
          <a:p>
            <a:r>
              <a:rPr lang="en-US" altLang="ja-JP" sz="900" dirty="0">
                <a:solidFill>
                  <a:schemeClr val="bg1"/>
                </a:solidFill>
                <a:latin typeface="Meiryo UI" panose="020B0604030504040204" pitchFamily="50" charset="-128"/>
                <a:ea typeface="Meiryo UI" panose="020B0604030504040204" pitchFamily="50" charset="-128"/>
              </a:rPr>
              <a:t>https://www.technologyreview.jp/s/60868/new-twists-in-the-road-to-quantum-supremacy/</a:t>
            </a:r>
            <a:endParaRPr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6572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60320" y="91866"/>
            <a:ext cx="7052309"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IBM</a:t>
            </a:r>
            <a:r>
              <a:rPr kumimoji="1" lang="ja-JP" altLang="en-US" sz="2400" b="1" dirty="0" smtClean="0">
                <a:latin typeface="Meiryo UI" panose="020B0604030504040204" pitchFamily="50" charset="-128"/>
                <a:ea typeface="Meiryo UI" panose="020B0604030504040204" pitchFamily="50" charset="-128"/>
              </a:rPr>
              <a:t>　</a:t>
            </a:r>
            <a:r>
              <a:rPr kumimoji="1" lang="en-US" altLang="ja-JP" sz="2400" b="1" dirty="0" smtClean="0">
                <a:latin typeface="Meiryo UI" panose="020B0604030504040204" pitchFamily="50" charset="-128"/>
                <a:ea typeface="Meiryo UI" panose="020B0604030504040204" pitchFamily="50" charset="-128"/>
              </a:rPr>
              <a:t>Quantum</a:t>
            </a:r>
            <a:r>
              <a:rPr lang="ja-JP" altLang="en-US" sz="2400" b="1" dirty="0">
                <a:latin typeface="Meiryo UI" panose="020B0604030504040204" pitchFamily="50" charset="-128"/>
                <a:ea typeface="Meiryo UI" panose="020B0604030504040204" pitchFamily="50" charset="-128"/>
              </a:rPr>
              <a:t> </a:t>
            </a:r>
            <a:r>
              <a:rPr lang="en-US" altLang="ja-JP" sz="2400" b="1" dirty="0" smtClean="0">
                <a:latin typeface="Meiryo UI" panose="020B0604030504040204" pitchFamily="50" charset="-128"/>
                <a:ea typeface="Meiryo UI" panose="020B0604030504040204" pitchFamily="50" charset="-128"/>
              </a:rPr>
              <a:t>Computing Laboratory</a:t>
            </a:r>
            <a:endParaRPr kumimoji="1" lang="ja-JP" altLang="en-US" sz="2400" b="1" dirty="0">
              <a:latin typeface="Meiryo UI" panose="020B0604030504040204" pitchFamily="50" charset="-128"/>
              <a:ea typeface="Meiryo UI" panose="020B0604030504040204" pitchFamily="50" charset="-128"/>
            </a:endParaRPr>
          </a:p>
        </p:txBody>
      </p:sp>
      <p:grpSp>
        <p:nvGrpSpPr>
          <p:cNvPr id="5" name="グループ化 4"/>
          <p:cNvGrpSpPr/>
          <p:nvPr/>
        </p:nvGrpSpPr>
        <p:grpSpPr>
          <a:xfrm>
            <a:off x="10366375" y="119859"/>
            <a:ext cx="1825625" cy="395288"/>
            <a:chOff x="10366375" y="119859"/>
            <a:chExt cx="1825625"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14" name="object 3"/>
          <p:cNvSpPr/>
          <p:nvPr/>
        </p:nvSpPr>
        <p:spPr>
          <a:xfrm>
            <a:off x="0" y="1337310"/>
            <a:ext cx="12192000" cy="513255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538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60320" y="91866"/>
            <a:ext cx="7052309"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IBM Quantum</a:t>
            </a:r>
            <a:r>
              <a:rPr lang="ja-JP" altLang="en-US" sz="2400" b="1" dirty="0" smtClean="0">
                <a:latin typeface="Meiryo UI" panose="020B0604030504040204" pitchFamily="50" charset="-128"/>
                <a:ea typeface="Meiryo UI" panose="020B0604030504040204" pitchFamily="50" charset="-128"/>
              </a:rPr>
              <a:t> </a:t>
            </a:r>
            <a:r>
              <a:rPr lang="en-US" altLang="ja-JP" sz="2400" b="1" dirty="0" smtClean="0">
                <a:latin typeface="Meiryo UI" panose="020B0604030504040204" pitchFamily="50" charset="-128"/>
                <a:ea typeface="Meiryo UI" panose="020B0604030504040204" pitchFamily="50" charset="-128"/>
              </a:rPr>
              <a:t>Experience</a:t>
            </a:r>
            <a:r>
              <a:rPr lang="ja-JP" altLang="en-US" sz="2400" b="1" dirty="0" smtClean="0">
                <a:latin typeface="Meiryo UI" panose="020B0604030504040204" pitchFamily="50" charset="-128"/>
                <a:ea typeface="Meiryo UI" panose="020B0604030504040204" pitchFamily="50" charset="-128"/>
              </a:rPr>
              <a:t>（</a:t>
            </a:r>
            <a:r>
              <a:rPr lang="en-US" altLang="ja-JP" sz="2400" b="1" dirty="0" smtClean="0">
                <a:latin typeface="Meiryo UI" panose="020B0604030504040204" pitchFamily="50" charset="-128"/>
                <a:ea typeface="Meiryo UI" panose="020B0604030504040204" pitchFamily="50" charset="-128"/>
              </a:rPr>
              <a:t>QX</a:t>
            </a:r>
            <a:r>
              <a:rPr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grpSp>
        <p:nvGrpSpPr>
          <p:cNvPr id="5" name="グループ化 4"/>
          <p:cNvGrpSpPr/>
          <p:nvPr/>
        </p:nvGrpSpPr>
        <p:grpSpPr>
          <a:xfrm>
            <a:off x="10366375" y="119859"/>
            <a:ext cx="1825625" cy="395288"/>
            <a:chOff x="10366375" y="119859"/>
            <a:chExt cx="1825625"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11" name="object 2"/>
          <p:cNvSpPr/>
          <p:nvPr/>
        </p:nvSpPr>
        <p:spPr>
          <a:xfrm>
            <a:off x="1365260" y="1427814"/>
            <a:ext cx="9492086" cy="4462675"/>
          </a:xfrm>
          <a:prstGeom prst="rect">
            <a:avLst/>
          </a:prstGeom>
          <a:blipFill>
            <a:blip r:embed="rId4" cstate="print"/>
            <a:stretch>
              <a:fillRect/>
            </a:stretch>
          </a:blipFill>
        </p:spPr>
        <p:txBody>
          <a:bodyPr wrap="square" lIns="0" tIns="0" rIns="0" bIns="0" rtlCol="0"/>
          <a:lstStyle/>
          <a:p>
            <a:endParaRPr/>
          </a:p>
        </p:txBody>
      </p:sp>
      <p:sp>
        <p:nvSpPr>
          <p:cNvPr id="12" name="object 3"/>
          <p:cNvSpPr txBox="1"/>
          <p:nvPr/>
        </p:nvSpPr>
        <p:spPr>
          <a:xfrm>
            <a:off x="4213350" y="5921983"/>
            <a:ext cx="3425825" cy="327660"/>
          </a:xfrm>
          <a:prstGeom prst="rect">
            <a:avLst/>
          </a:prstGeom>
        </p:spPr>
        <p:txBody>
          <a:bodyPr vert="horz" wrap="square" lIns="0" tIns="16510" rIns="0" bIns="0" rtlCol="0">
            <a:spAutoFit/>
          </a:bodyPr>
          <a:lstStyle/>
          <a:p>
            <a:pPr marL="12700">
              <a:lnSpc>
                <a:spcPct val="100000"/>
              </a:lnSpc>
              <a:spcBef>
                <a:spcPts val="130"/>
              </a:spcBef>
            </a:pPr>
            <a:r>
              <a:rPr sz="1950" u="sng" spc="10" dirty="0">
                <a:solidFill>
                  <a:srgbClr val="00B4A0"/>
                </a:solidFill>
                <a:uFill>
                  <a:solidFill>
                    <a:srgbClr val="00B39F"/>
                  </a:solidFill>
                </a:uFill>
                <a:latin typeface="Arial"/>
                <a:cs typeface="Arial"/>
                <a:hlinkClick r:id="rId5"/>
              </a:rPr>
              <a:t>http://research.ibm.com/ibm-q/</a:t>
            </a:r>
            <a:endParaRPr sz="1950">
              <a:latin typeface="Arial"/>
              <a:cs typeface="Arial"/>
            </a:endParaRPr>
          </a:p>
        </p:txBody>
      </p:sp>
    </p:spTree>
    <p:extLst>
      <p:ext uri="{BB962C8B-B14F-4D97-AF65-F5344CB8AC3E}">
        <p14:creationId xmlns:p14="http://schemas.microsoft.com/office/powerpoint/2010/main" val="275415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647" y="591348"/>
            <a:ext cx="8730969" cy="5841998"/>
          </a:xfrm>
          <a:prstGeom prst="rect">
            <a:avLst/>
          </a:prstGeom>
        </p:spPr>
      </p:pic>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12" name="正方形/長方形 11"/>
          <p:cNvSpPr/>
          <p:nvPr/>
        </p:nvSpPr>
        <p:spPr>
          <a:xfrm>
            <a:off x="2110582" y="6378970"/>
            <a:ext cx="7984958" cy="230832"/>
          </a:xfrm>
          <a:prstGeom prst="rect">
            <a:avLst/>
          </a:prstGeom>
        </p:spPr>
        <p:txBody>
          <a:bodyPr wrap="square">
            <a:spAutoFit/>
          </a:bodyPr>
          <a:lstStyle/>
          <a:p>
            <a:pPr algn="ctr"/>
            <a:r>
              <a:rPr lang="en-US" altLang="ja-JP" sz="900" dirty="0">
                <a:latin typeface="Meiryo UI" panose="020B0604030504040204" pitchFamily="50" charset="-128"/>
                <a:ea typeface="Meiryo UI" panose="020B0604030504040204" pitchFamily="50" charset="-128"/>
              </a:rPr>
              <a:t>https://www.technologyreview.jp/s/38991/googles-new-chip-is-a-stepping-stone-to-quantum-computing-supremacy/</a:t>
            </a:r>
            <a:endParaRPr lang="ja-JP" altLang="en-US" sz="900"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en-US" altLang="ja-JP" sz="2400" b="1" dirty="0" smtClean="0">
                <a:latin typeface="Meiryo UI" panose="020B0604030504040204" pitchFamily="50" charset="-128"/>
                <a:ea typeface="Meiryo UI" panose="020B0604030504040204" pitchFamily="50" charset="-128"/>
              </a:rPr>
              <a:t>Google</a:t>
            </a:r>
            <a:r>
              <a:rPr kumimoji="1" lang="ja-JP" altLang="en-US" sz="2400" b="1" dirty="0" smtClean="0">
                <a:latin typeface="Meiryo UI" panose="020B0604030504040204" pitchFamily="50" charset="-128"/>
                <a:ea typeface="Meiryo UI" panose="020B0604030504040204" pitchFamily="50" charset="-128"/>
              </a:rPr>
              <a:t>の量子チップ</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05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06215" y="95795"/>
            <a:ext cx="1789529" cy="395288"/>
            <a:chOff x="10366375" y="119859"/>
            <a:chExt cx="1789529"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2" name="テキスト ボックス 1"/>
          <p:cNvSpPr txBox="1"/>
          <p:nvPr/>
        </p:nvSpPr>
        <p:spPr>
          <a:xfrm>
            <a:off x="3080085" y="317503"/>
            <a:ext cx="6056421"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pic>
        <p:nvPicPr>
          <p:cNvPr id="9" name="図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5" y="2765425"/>
            <a:ext cx="46196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8811" y="4175366"/>
            <a:ext cx="2967038"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DWAVEL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8322" y="1002296"/>
            <a:ext cx="3215371" cy="70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5"/>
          <p:cNvSpPr>
            <a:spLocks noChangeArrowheads="1"/>
          </p:cNvSpPr>
          <p:nvPr/>
        </p:nvSpPr>
        <p:spPr bwMode="auto">
          <a:xfrm>
            <a:off x="250557" y="1863353"/>
            <a:ext cx="71772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D-Wave</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Systems</a:t>
            </a:r>
            <a:r>
              <a:rPr lang="ja-JP" altLang="en-US" sz="1600" dirty="0">
                <a:latin typeface="Meiryo UI" panose="020B0604030504040204" pitchFamily="50" charset="-128"/>
                <a:ea typeface="Meiryo UI" panose="020B0604030504040204" pitchFamily="50" charset="-128"/>
              </a:rPr>
              <a:t>社は、量子コンピュータの新モデル「</a:t>
            </a:r>
            <a:r>
              <a:rPr lang="en-US" altLang="ja-JP" sz="1600" dirty="0">
                <a:latin typeface="Meiryo UI" panose="020B0604030504040204" pitchFamily="50" charset="-128"/>
                <a:ea typeface="Meiryo UI" panose="020B0604030504040204" pitchFamily="50" charset="-128"/>
              </a:rPr>
              <a:t>D-Wave 2X</a:t>
            </a:r>
            <a:r>
              <a:rPr lang="ja-JP" altLang="en-US" sz="1600" dirty="0">
                <a:latin typeface="Meiryo UI" panose="020B0604030504040204" pitchFamily="50" charset="-128"/>
                <a:ea typeface="Meiryo UI" panose="020B0604030504040204" pitchFamily="50" charset="-128"/>
              </a:rPr>
              <a:t>」の出荷を開始。</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en-US" altLang="ja-JP" sz="1600" dirty="0">
                <a:latin typeface="Meiryo UI" panose="020B0604030504040204" pitchFamily="50" charset="-128"/>
                <a:ea typeface="Meiryo UI" panose="020B0604030504040204" pitchFamily="50" charset="-128"/>
              </a:rPr>
              <a:t>1000</a:t>
            </a:r>
            <a:r>
              <a:rPr lang="ja-JP" altLang="en-US" sz="1600" dirty="0">
                <a:latin typeface="Meiryo UI" panose="020B0604030504040204" pitchFamily="50" charset="-128"/>
                <a:ea typeface="Meiryo UI" panose="020B0604030504040204" pitchFamily="50" charset="-128"/>
              </a:rPr>
              <a:t>量子ビットの</a:t>
            </a:r>
            <a:r>
              <a:rPr lang="ja-JP" altLang="en-US" sz="1600" dirty="0" smtClean="0">
                <a:latin typeface="Meiryo UI" panose="020B0604030504040204" pitchFamily="50" charset="-128"/>
                <a:ea typeface="Meiryo UI" panose="020B0604030504040204" pitchFamily="50" charset="-128"/>
              </a:rPr>
              <a:t>プロセッサーを</a:t>
            </a:r>
            <a:r>
              <a:rPr lang="ja-JP" altLang="en-US" sz="1600" dirty="0">
                <a:latin typeface="Meiryo UI" panose="020B0604030504040204" pitchFamily="50" charset="-128"/>
                <a:ea typeface="Meiryo UI" panose="020B0604030504040204" pitchFamily="50" charset="-128"/>
              </a:rPr>
              <a:t>実装した</a:t>
            </a:r>
            <a:r>
              <a:rPr lang="en-US" altLang="ja-JP" sz="1600" dirty="0">
                <a:latin typeface="Meiryo UI" panose="020B0604030504040204" pitchFamily="50" charset="-128"/>
                <a:ea typeface="Meiryo UI" panose="020B0604030504040204" pitchFamily="50" charset="-128"/>
              </a:rPr>
              <a:t>D-Wave 2X</a:t>
            </a:r>
            <a:r>
              <a:rPr lang="ja-JP" altLang="en-US" sz="1600" dirty="0">
                <a:latin typeface="Meiryo UI" panose="020B0604030504040204" pitchFamily="50" charset="-128"/>
                <a:ea typeface="Meiryo UI" panose="020B0604030504040204" pitchFamily="50" charset="-128"/>
              </a:rPr>
              <a:t>は、「組み合わせ最適化問題」を現行のコンピュータより「最大で</a:t>
            </a:r>
            <a:r>
              <a:rPr lang="en-US" altLang="ja-JP" sz="1600" dirty="0">
                <a:latin typeface="Meiryo UI" panose="020B0604030504040204" pitchFamily="50" charset="-128"/>
                <a:ea typeface="Meiryo UI" panose="020B0604030504040204" pitchFamily="50" charset="-128"/>
              </a:rPr>
              <a:t>600</a:t>
            </a:r>
            <a:r>
              <a:rPr lang="ja-JP" altLang="en-US" sz="1600" dirty="0">
                <a:latin typeface="Meiryo UI" panose="020B0604030504040204" pitchFamily="50" charset="-128"/>
                <a:ea typeface="Meiryo UI" panose="020B0604030504040204" pitchFamily="50" charset="-128"/>
              </a:rPr>
              <a:t>倍高速」に解ける、としている。</a:t>
            </a:r>
          </a:p>
        </p:txBody>
      </p:sp>
      <p:pic>
        <p:nvPicPr>
          <p:cNvPr id="15" name="図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5016" y="1164327"/>
            <a:ext cx="4014719" cy="3011039"/>
          </a:xfrm>
          <a:prstGeom prst="rect">
            <a:avLst/>
          </a:prstGeom>
        </p:spPr>
      </p:pic>
      <p:sp>
        <p:nvSpPr>
          <p:cNvPr id="16" name="正方形/長方形 15"/>
          <p:cNvSpPr/>
          <p:nvPr/>
        </p:nvSpPr>
        <p:spPr>
          <a:xfrm>
            <a:off x="7675016" y="4316990"/>
            <a:ext cx="4426368" cy="830997"/>
          </a:xfrm>
          <a:prstGeom prst="rect">
            <a:avLst/>
          </a:prstGeom>
        </p:spPr>
        <p:txBody>
          <a:bodyPr wrap="square">
            <a:spAutoFit/>
          </a:bodyPr>
          <a:lstStyle/>
          <a:p>
            <a:r>
              <a:rPr lang="en-US" altLang="ja-JP" sz="1600" dirty="0" smtClean="0">
                <a:latin typeface="Meiryo UI" panose="020B0604030504040204" pitchFamily="50" charset="-128"/>
                <a:ea typeface="Meiryo UI" panose="020B0604030504040204" pitchFamily="50" charset="-128"/>
              </a:rPr>
              <a:t>IBM</a:t>
            </a:r>
            <a:r>
              <a:rPr lang="ja-JP" altLang="en-US" sz="1600" dirty="0" smtClean="0">
                <a:latin typeface="Meiryo UI" panose="020B0604030504040204" pitchFamily="50" charset="-128"/>
                <a:ea typeface="Meiryo UI" panose="020B0604030504040204" pitchFamily="50" charset="-128"/>
              </a:rPr>
              <a:t>が量子</a:t>
            </a:r>
            <a:r>
              <a:rPr lang="ja-JP" altLang="en-US" sz="1600" dirty="0">
                <a:latin typeface="Meiryo UI" panose="020B0604030504040204" pitchFamily="50" charset="-128"/>
                <a:ea typeface="Meiryo UI" panose="020B0604030504040204" pitchFamily="50" charset="-128"/>
              </a:rPr>
              <a:t>コンピュータを操作する新しい</a:t>
            </a:r>
            <a:r>
              <a:rPr lang="en-US" altLang="ja-JP" sz="1600" dirty="0" smtClean="0">
                <a:latin typeface="Meiryo UI" panose="020B0604030504040204" pitchFamily="50" charset="-128"/>
                <a:ea typeface="Meiryo UI" panose="020B0604030504040204" pitchFamily="50" charset="-128"/>
              </a:rPr>
              <a:t>API</a:t>
            </a:r>
            <a:r>
              <a:rPr lang="ja-JP" altLang="en-US" sz="1600" dirty="0" smtClean="0">
                <a:latin typeface="Meiryo UI" panose="020B0604030504040204" pitchFamily="50" charset="-128"/>
                <a:ea typeface="Meiryo UI" panose="020B0604030504040204" pitchFamily="50" charset="-128"/>
              </a:rPr>
              <a:t>を公開。</a:t>
            </a:r>
            <a:endParaRPr lang="en-US" altLang="ja-JP" sz="1600" dirty="0" smtClean="0">
              <a:latin typeface="Meiryo UI" panose="020B0604030504040204" pitchFamily="50" charset="-128"/>
              <a:ea typeface="Meiryo UI" panose="020B0604030504040204" pitchFamily="50" charset="-128"/>
            </a:endParaRPr>
          </a:p>
          <a:p>
            <a:r>
              <a:rPr lang="en-US" altLang="ja-JP" sz="1600" dirty="0" smtClean="0">
                <a:latin typeface="Meiryo UI" panose="020B0604030504040204" pitchFamily="50" charset="-128"/>
                <a:ea typeface="Meiryo UI" panose="020B0604030504040204" pitchFamily="50" charset="-128"/>
              </a:rPr>
              <a:t>IBM</a:t>
            </a:r>
            <a:r>
              <a:rPr lang="ja-JP" altLang="en-US" sz="1600" dirty="0" smtClean="0">
                <a:latin typeface="Meiryo UI" panose="020B0604030504040204" pitchFamily="50" charset="-128"/>
                <a:ea typeface="Meiryo UI" panose="020B0604030504040204" pitchFamily="50" charset="-128"/>
              </a:rPr>
              <a:t>は、量子</a:t>
            </a:r>
            <a:r>
              <a:rPr lang="ja-JP" altLang="en-US" sz="1600" dirty="0">
                <a:latin typeface="Meiryo UI" panose="020B0604030504040204" pitchFamily="50" charset="-128"/>
                <a:ea typeface="Meiryo UI" panose="020B0604030504040204" pitchFamily="50" charset="-128"/>
              </a:rPr>
              <a:t>コンピュータ「</a:t>
            </a:r>
            <a:r>
              <a:rPr lang="en-US" altLang="ja-JP" sz="1600" dirty="0">
                <a:latin typeface="Meiryo UI" panose="020B0604030504040204" pitchFamily="50" charset="-128"/>
                <a:ea typeface="Meiryo UI" panose="020B0604030504040204" pitchFamily="50" charset="-128"/>
              </a:rPr>
              <a:t>IBM Q</a:t>
            </a:r>
            <a:r>
              <a:rPr lang="ja-JP" altLang="en-US" sz="1600" dirty="0">
                <a:latin typeface="Meiryo UI" panose="020B0604030504040204" pitchFamily="50" charset="-128"/>
                <a:ea typeface="Meiryo UI" panose="020B0604030504040204" pitchFamily="50" charset="-128"/>
              </a:rPr>
              <a:t>」を使うクラウドサービス「</a:t>
            </a:r>
            <a:r>
              <a:rPr lang="en-US" altLang="ja-JP" sz="1600" dirty="0">
                <a:latin typeface="Meiryo UI" panose="020B0604030504040204" pitchFamily="50" charset="-128"/>
                <a:ea typeface="Meiryo UI" panose="020B0604030504040204" pitchFamily="50" charset="-128"/>
              </a:rPr>
              <a:t>Quantum Experience</a:t>
            </a:r>
            <a:r>
              <a:rPr lang="ja-JP" altLang="en-US" sz="1600" dirty="0" smtClean="0">
                <a:latin typeface="Meiryo UI" panose="020B0604030504040204" pitchFamily="50" charset="-128"/>
                <a:ea typeface="Meiryo UI" panose="020B0604030504040204" pitchFamily="50" charset="-128"/>
              </a:rPr>
              <a:t>」を提供中。</a:t>
            </a:r>
            <a:endParaRPr lang="ja-JP" altLang="en-US" sz="1600" dirty="0">
              <a:latin typeface="Meiryo UI" panose="020B0604030504040204" pitchFamily="50" charset="-128"/>
              <a:ea typeface="Meiryo UI" panose="020B0604030504040204" pitchFamily="50" charset="-128"/>
            </a:endParaRPr>
          </a:p>
        </p:txBody>
      </p:sp>
      <p:sp>
        <p:nvSpPr>
          <p:cNvPr id="17" name="正方形/長方形 16"/>
          <p:cNvSpPr/>
          <p:nvPr/>
        </p:nvSpPr>
        <p:spPr>
          <a:xfrm>
            <a:off x="8245122" y="860372"/>
            <a:ext cx="2930610" cy="338554"/>
          </a:xfrm>
          <a:prstGeom prst="rect">
            <a:avLst/>
          </a:prstGeom>
        </p:spPr>
        <p:txBody>
          <a:bodyPr wrap="none">
            <a:spAutoFit/>
          </a:bodyPr>
          <a:lstStyle/>
          <a:p>
            <a:r>
              <a:rPr lang="en-US" altLang="ja-JP" sz="1600" dirty="0" smtClean="0">
                <a:latin typeface="Meiryo UI" panose="020B0604030504040204" pitchFamily="50" charset="-128"/>
                <a:ea typeface="Meiryo UI" panose="020B0604030504040204" pitchFamily="50" charset="-128"/>
              </a:rPr>
              <a:t>IBM</a:t>
            </a:r>
            <a:r>
              <a:rPr lang="ja-JP" altLang="en-US" sz="1600" dirty="0" smtClean="0">
                <a:latin typeface="Meiryo UI" panose="020B0604030504040204" pitchFamily="50" charset="-128"/>
                <a:ea typeface="Meiryo UI" panose="020B0604030504040204" pitchFamily="50" charset="-128"/>
              </a:rPr>
              <a:t>の量子コンピュータ「</a:t>
            </a:r>
            <a:r>
              <a:rPr lang="en-US" altLang="ja-JP" sz="1600" b="1" dirty="0" smtClean="0">
                <a:latin typeface="Meiryo UI" panose="020B0604030504040204" pitchFamily="50" charset="-128"/>
                <a:ea typeface="Meiryo UI" panose="020B0604030504040204" pitchFamily="50" charset="-128"/>
              </a:rPr>
              <a:t>IBM Q</a:t>
            </a:r>
            <a:r>
              <a:rPr lang="ja-JP" altLang="en-US" sz="1600" dirty="0" smtClean="0">
                <a:latin typeface="Meiryo UI" panose="020B0604030504040204" pitchFamily="50" charset="-128"/>
                <a:ea typeface="Meiryo UI" panose="020B0604030504040204" pitchFamily="50" charset="-128"/>
              </a:rPr>
              <a:t>」</a:t>
            </a:r>
            <a:endParaRPr lang="ja-JP" altLang="en-US" sz="1600" dirty="0"/>
          </a:p>
        </p:txBody>
      </p:sp>
      <p:sp>
        <p:nvSpPr>
          <p:cNvPr id="18" name="正方形/長方形 17"/>
          <p:cNvSpPr/>
          <p:nvPr/>
        </p:nvSpPr>
        <p:spPr>
          <a:xfrm>
            <a:off x="9492157" y="6544167"/>
            <a:ext cx="2533066"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a:t>
            </a:r>
            <a:r>
              <a:rPr lang="en-US" altLang="ja-JP" sz="900" dirty="0">
                <a:latin typeface="Meiryo UI" panose="020B0604030504040204" pitchFamily="50" charset="-128"/>
                <a:ea typeface="Meiryo UI" panose="020B0604030504040204" pitchFamily="50" charset="-128"/>
              </a:rPr>
              <a:t>://research.ibm.com/ibm-q/</a:t>
            </a:r>
            <a:endParaRPr lang="ja-JP" altLang="en-US" sz="900"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5383" y="5147987"/>
            <a:ext cx="1799564" cy="1622464"/>
          </a:xfrm>
          <a:prstGeom prst="rect">
            <a:avLst/>
          </a:prstGeom>
        </p:spPr>
      </p:pic>
      <p:sp>
        <p:nvSpPr>
          <p:cNvPr id="21" name="テキスト ボックス 20"/>
          <p:cNvSpPr txBox="1"/>
          <p:nvPr/>
        </p:nvSpPr>
        <p:spPr>
          <a:xfrm>
            <a:off x="9877245" y="5503653"/>
            <a:ext cx="2147978" cy="400110"/>
          </a:xfrm>
          <a:prstGeom prst="rect">
            <a:avLst/>
          </a:prstGeom>
          <a:noFill/>
          <a:ln w="19050">
            <a:solidFill>
              <a:srgbClr val="C00000"/>
            </a:solidFill>
            <a:prstDash val="dash"/>
          </a:ln>
        </p:spPr>
        <p:txBody>
          <a:bodyPr wrap="square" rtlCol="0">
            <a:spAutoFit/>
          </a:bodyPr>
          <a:lstStyle/>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IBM</a:t>
            </a:r>
            <a:r>
              <a:rPr lang="ja-JP" altLang="en-US" sz="1000" dirty="0" smtClean="0">
                <a:latin typeface="Meiryo UI" panose="020B0604030504040204" pitchFamily="50" charset="-128"/>
                <a:ea typeface="Meiryo UI" panose="020B0604030504040204" pitchFamily="50" charset="-128"/>
              </a:rPr>
              <a:t> </a:t>
            </a:r>
            <a:r>
              <a:rPr lang="en-US" altLang="ja-JP" sz="1000" dirty="0" smtClean="0">
                <a:latin typeface="Meiryo UI" panose="020B0604030504040204" pitchFamily="50" charset="-128"/>
                <a:ea typeface="Meiryo UI" panose="020B0604030504040204" pitchFamily="50" charset="-128"/>
              </a:rPr>
              <a:t>R</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RDB</a:t>
            </a:r>
            <a:r>
              <a:rPr lang="ja-JP" altLang="en-US" sz="1000" dirty="0" smtClean="0">
                <a:latin typeface="Meiryo UI" panose="020B0604030504040204" pitchFamily="50" charset="-128"/>
                <a:ea typeface="Meiryo UI" panose="020B0604030504040204" pitchFamily="50" charset="-128"/>
              </a:rPr>
              <a:t>開発（</a:t>
            </a:r>
            <a:r>
              <a:rPr lang="en-US" altLang="ja-JP" sz="1000" dirty="0" smtClean="0">
                <a:latin typeface="Meiryo UI" panose="020B0604030504040204" pitchFamily="50" charset="-128"/>
                <a:ea typeface="Meiryo UI" panose="020B0604030504040204" pitchFamily="50" charset="-128"/>
              </a:rPr>
              <a:t>DB2</a:t>
            </a:r>
            <a:r>
              <a:rPr lang="ja-JP" altLang="en-US" sz="1000" dirty="0" smtClean="0">
                <a:latin typeface="Meiryo UI" panose="020B0604030504040204" pitchFamily="50" charset="-128"/>
                <a:ea typeface="Meiryo UI" panose="020B0604030504040204" pitchFamily="50" charset="-128"/>
              </a:rPr>
              <a:t>）</a:t>
            </a:r>
            <a:endParaRPr lang="en-US" altLang="ja-JP" sz="1000" dirty="0" smtClean="0">
              <a:latin typeface="Meiryo UI" panose="020B0604030504040204" pitchFamily="50" charset="-128"/>
              <a:ea typeface="Meiryo UI" panose="020B0604030504040204" pitchFamily="50" charset="-128"/>
            </a:endParaRPr>
          </a:p>
          <a:p>
            <a:r>
              <a:rPr kumimoji="1" lang="ja-JP" altLang="en-US" sz="1000" dirty="0" smtClean="0">
                <a:latin typeface="Meiryo UI" panose="020B0604030504040204" pitchFamily="50" charset="-128"/>
                <a:ea typeface="Meiryo UI" panose="020B0604030504040204" pitchFamily="50" charset="-128"/>
              </a:rPr>
              <a:t>■</a:t>
            </a:r>
            <a:r>
              <a:rPr kumimoji="1" lang="en-US" altLang="ja-JP" sz="1000" dirty="0" smtClean="0">
                <a:latin typeface="Meiryo UI" panose="020B0604030504040204" pitchFamily="50" charset="-128"/>
                <a:ea typeface="Meiryo UI" panose="020B0604030504040204" pitchFamily="50" charset="-128"/>
              </a:rPr>
              <a:t>IBM</a:t>
            </a:r>
            <a:r>
              <a:rPr kumimoji="1" lang="ja-JP" altLang="en-US" sz="1000" dirty="0" smtClean="0">
                <a:latin typeface="Meiryo UI" panose="020B0604030504040204" pitchFamily="50" charset="-128"/>
                <a:ea typeface="Meiryo UI" panose="020B0604030504040204" pitchFamily="50" charset="-128"/>
              </a:rPr>
              <a:t> </a:t>
            </a:r>
            <a:r>
              <a:rPr kumimoji="1" lang="en-US" altLang="ja-JP" sz="1000" dirty="0" smtClean="0">
                <a:latin typeface="Meiryo UI" panose="020B0604030504040204" pitchFamily="50" charset="-128"/>
                <a:ea typeface="Meiryo UI" panose="020B0604030504040204" pitchFamily="50" charset="-128"/>
              </a:rPr>
              <a:t>S</a:t>
            </a:r>
            <a:r>
              <a:rPr kumimoji="1" lang="ja-JP" altLang="en-US" sz="1000" dirty="0" smtClean="0">
                <a:latin typeface="Meiryo UI" panose="020B0604030504040204" pitchFamily="50" charset="-128"/>
                <a:ea typeface="Meiryo UI" panose="020B0604030504040204" pitchFamily="50" charset="-128"/>
              </a:rPr>
              <a:t>→ストリームコンピューティング</a:t>
            </a:r>
            <a:endParaRPr kumimoji="1" lang="ja-JP" altLang="en-US" sz="1000" dirty="0">
              <a:latin typeface="Meiryo UI" panose="020B0604030504040204" pitchFamily="50" charset="-128"/>
              <a:ea typeface="Meiryo UI" panose="020B0604030504040204" pitchFamily="50" charset="-128"/>
            </a:endParaRPr>
          </a:p>
        </p:txBody>
      </p:sp>
      <p:sp>
        <p:nvSpPr>
          <p:cNvPr id="22" name="テキスト ボックス 1"/>
          <p:cNvSpPr txBox="1">
            <a:spLocks noChangeArrowheads="1"/>
          </p:cNvSpPr>
          <p:nvPr/>
        </p:nvSpPr>
        <p:spPr bwMode="auto">
          <a:xfrm>
            <a:off x="3178281" y="6639646"/>
            <a:ext cx="16754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spcBef>
                <a:spcPct val="0"/>
              </a:spcBef>
              <a:buFontTx/>
              <a:buNone/>
            </a:pPr>
            <a:r>
              <a:rPr lang="ja-JP" altLang="en-US" sz="1100" dirty="0">
                <a:latin typeface="Meiryo UI" panose="020B0604030504040204" pitchFamily="50" charset="-128"/>
                <a:ea typeface="Meiryo UI" panose="020B0604030504040204" pitchFamily="50" charset="-128"/>
              </a:rPr>
              <a:t>（出典</a:t>
            </a:r>
            <a:r>
              <a:rPr lang="ja-JP" altLang="en-US" sz="1100" dirty="0" smtClean="0">
                <a:latin typeface="Meiryo UI" panose="020B0604030504040204" pitchFamily="50" charset="-128"/>
                <a:ea typeface="Meiryo UI" panose="020B0604030504040204" pitchFamily="50" charset="-128"/>
              </a:rPr>
              <a:t>）</a:t>
            </a:r>
            <a:r>
              <a:rPr lang="en-US" altLang="ja-JP" sz="1100" dirty="0" smtClean="0">
                <a:latin typeface="Meiryo UI" panose="020B0604030504040204" pitchFamily="50" charset="-128"/>
                <a:ea typeface="Meiryo UI" panose="020B0604030504040204" pitchFamily="50" charset="-128"/>
              </a:rPr>
              <a:t>D-Wave</a:t>
            </a:r>
            <a:r>
              <a:rPr lang="ja-JP" altLang="en-US" sz="1100" dirty="0" smtClean="0">
                <a:latin typeface="Meiryo UI" panose="020B0604030504040204" pitchFamily="50" charset="-128"/>
                <a:ea typeface="Meiryo UI" panose="020B0604030504040204" pitchFamily="50" charset="-128"/>
              </a:rPr>
              <a:t>資料</a:t>
            </a:r>
            <a:endParaRPr lang="ja-JP" altLang="en-US" sz="1100" dirty="0">
              <a:latin typeface="Meiryo UI" panose="020B0604030504040204" pitchFamily="50" charset="-128"/>
              <a:ea typeface="Meiryo UI" panose="020B0604030504040204" pitchFamily="50" charset="-128"/>
            </a:endParaRPr>
          </a:p>
        </p:txBody>
      </p:sp>
      <p:sp>
        <p:nvSpPr>
          <p:cNvPr id="23" name="テキスト ボックス 1"/>
          <p:cNvSpPr txBox="1">
            <a:spLocks noChangeArrowheads="1"/>
          </p:cNvSpPr>
          <p:nvPr/>
        </p:nvSpPr>
        <p:spPr bwMode="auto">
          <a:xfrm>
            <a:off x="7566883" y="4123068"/>
            <a:ext cx="16754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spcBef>
                <a:spcPct val="0"/>
              </a:spcBef>
              <a:buFontTx/>
              <a:buNone/>
            </a:pPr>
            <a:r>
              <a:rPr lang="ja-JP" altLang="en-US" sz="1000" dirty="0">
                <a:latin typeface="Meiryo UI" panose="020B0604030504040204" pitchFamily="50" charset="-128"/>
                <a:ea typeface="Meiryo UI" panose="020B0604030504040204" pitchFamily="50" charset="-128"/>
              </a:rPr>
              <a:t>（出典</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IBM</a:t>
            </a:r>
            <a:r>
              <a:rPr lang="ja-JP" altLang="en-US" sz="1000" dirty="0" smtClean="0">
                <a:latin typeface="Meiryo UI" panose="020B0604030504040204" pitchFamily="50" charset="-128"/>
                <a:ea typeface="Meiryo UI" panose="020B0604030504040204" pitchFamily="50" charset="-128"/>
              </a:rPr>
              <a:t>　</a:t>
            </a:r>
            <a:r>
              <a:rPr lang="en-US" altLang="ja-JP" sz="1000" dirty="0" smtClean="0">
                <a:latin typeface="Meiryo UI" panose="020B0604030504040204" pitchFamily="50" charset="-128"/>
                <a:ea typeface="Meiryo UI" panose="020B0604030504040204" pitchFamily="50" charset="-128"/>
              </a:rPr>
              <a:t>HP</a:t>
            </a:r>
            <a:endParaRPr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379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525739"/>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Mitsui &amp; Co. Global Strategic Studies Institute </a:t>
            </a:r>
            <a:r>
              <a:rPr lang="en-US" altLang="ja-JP" sz="900" dirty="0" smtClean="0">
                <a:latin typeface="Meiryo UI" panose="020B0604030504040204" pitchFamily="50" charset="-128"/>
                <a:cs typeface="Times New Roman" panose="02020603050405020304" pitchFamily="18" charset="0"/>
              </a:rPr>
              <a:t>2018 </a:t>
            </a:r>
            <a:r>
              <a:rPr lang="en-US" altLang="ja-JP" sz="900" dirty="0">
                <a:latin typeface="Meiryo UI" panose="020B0604030504040204" pitchFamily="50" charset="-128"/>
                <a:cs typeface="Times New Roman" panose="02020603050405020304" pitchFamily="18" charset="0"/>
              </a:rPr>
              <a:t>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量子力学から生まれた技術</a:t>
            </a:r>
            <a:endParaRPr kumimoji="1" lang="ja-JP" altLang="en-US" sz="2400" b="1" dirty="0">
              <a:latin typeface="Meiryo UI" panose="020B0604030504040204" pitchFamily="50" charset="-128"/>
              <a:ea typeface="Meiryo UI" panose="020B0604030504040204" pitchFamily="50" charset="-128"/>
            </a:endParaRPr>
          </a:p>
        </p:txBody>
      </p:sp>
      <p:sp>
        <p:nvSpPr>
          <p:cNvPr id="25" name="object 3"/>
          <p:cNvSpPr/>
          <p:nvPr/>
        </p:nvSpPr>
        <p:spPr>
          <a:xfrm>
            <a:off x="740663" y="1056132"/>
            <a:ext cx="2933700" cy="1965960"/>
          </a:xfrm>
          <a:prstGeom prst="rect">
            <a:avLst/>
          </a:prstGeom>
          <a:blipFill>
            <a:blip r:embed="rId4" cstate="print"/>
            <a:stretch>
              <a:fillRect/>
            </a:stretch>
          </a:blipFill>
        </p:spPr>
        <p:txBody>
          <a:bodyPr wrap="square" lIns="0" tIns="0" rIns="0" bIns="0" rtlCol="0"/>
          <a:lstStyle/>
          <a:p>
            <a:endParaRPr/>
          </a:p>
        </p:txBody>
      </p:sp>
      <p:sp>
        <p:nvSpPr>
          <p:cNvPr id="26" name="object 4"/>
          <p:cNvSpPr/>
          <p:nvPr/>
        </p:nvSpPr>
        <p:spPr>
          <a:xfrm>
            <a:off x="2935223" y="1906523"/>
            <a:ext cx="2674620" cy="1725168"/>
          </a:xfrm>
          <a:prstGeom prst="rect">
            <a:avLst/>
          </a:prstGeom>
          <a:blipFill>
            <a:blip r:embed="rId5" cstate="print"/>
            <a:stretch>
              <a:fillRect/>
            </a:stretch>
          </a:blipFill>
        </p:spPr>
        <p:txBody>
          <a:bodyPr wrap="square" lIns="0" tIns="0" rIns="0" bIns="0" rtlCol="0"/>
          <a:lstStyle/>
          <a:p>
            <a:endParaRPr/>
          </a:p>
        </p:txBody>
      </p:sp>
      <p:sp>
        <p:nvSpPr>
          <p:cNvPr id="27" name="object 5"/>
          <p:cNvSpPr/>
          <p:nvPr/>
        </p:nvSpPr>
        <p:spPr>
          <a:xfrm>
            <a:off x="246888" y="2552700"/>
            <a:ext cx="3026664" cy="2017776"/>
          </a:xfrm>
          <a:prstGeom prst="rect">
            <a:avLst/>
          </a:prstGeom>
          <a:blipFill>
            <a:blip r:embed="rId6" cstate="print"/>
            <a:stretch>
              <a:fillRect/>
            </a:stretch>
          </a:blipFill>
        </p:spPr>
        <p:txBody>
          <a:bodyPr wrap="square" lIns="0" tIns="0" rIns="0" bIns="0" rtlCol="0"/>
          <a:lstStyle/>
          <a:p>
            <a:endParaRPr/>
          </a:p>
        </p:txBody>
      </p:sp>
      <p:sp>
        <p:nvSpPr>
          <p:cNvPr id="28" name="object 6"/>
          <p:cNvSpPr/>
          <p:nvPr/>
        </p:nvSpPr>
        <p:spPr>
          <a:xfrm>
            <a:off x="8473440" y="4828032"/>
            <a:ext cx="3413759" cy="1550749"/>
          </a:xfrm>
          <a:prstGeom prst="rect">
            <a:avLst/>
          </a:prstGeom>
          <a:blipFill>
            <a:blip r:embed="rId7" cstate="print"/>
            <a:stretch>
              <a:fillRect/>
            </a:stretch>
          </a:blipFill>
        </p:spPr>
        <p:txBody>
          <a:bodyPr wrap="square" lIns="0" tIns="0" rIns="0" bIns="0" rtlCol="0"/>
          <a:lstStyle/>
          <a:p>
            <a:endParaRPr/>
          </a:p>
        </p:txBody>
      </p:sp>
      <p:sp>
        <p:nvSpPr>
          <p:cNvPr id="29" name="object 7"/>
          <p:cNvSpPr txBox="1"/>
          <p:nvPr/>
        </p:nvSpPr>
        <p:spPr>
          <a:xfrm>
            <a:off x="9180321" y="4473067"/>
            <a:ext cx="1727835" cy="39116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Arial"/>
                <a:cs typeface="Arial"/>
              </a:rPr>
              <a:t>flash</a:t>
            </a:r>
            <a:r>
              <a:rPr sz="2400" spc="-195" dirty="0">
                <a:latin typeface="Arial"/>
                <a:cs typeface="Arial"/>
              </a:rPr>
              <a:t> </a:t>
            </a:r>
            <a:r>
              <a:rPr sz="2400" spc="-75" dirty="0">
                <a:latin typeface="Arial"/>
                <a:cs typeface="Arial"/>
              </a:rPr>
              <a:t>memory</a:t>
            </a:r>
            <a:endParaRPr sz="2400">
              <a:latin typeface="Arial"/>
              <a:cs typeface="Arial"/>
            </a:endParaRPr>
          </a:p>
        </p:txBody>
      </p:sp>
      <p:sp>
        <p:nvSpPr>
          <p:cNvPr id="30" name="object 8"/>
          <p:cNvSpPr/>
          <p:nvPr/>
        </p:nvSpPr>
        <p:spPr>
          <a:xfrm>
            <a:off x="6202679" y="1422272"/>
            <a:ext cx="2862453" cy="2180463"/>
          </a:xfrm>
          <a:prstGeom prst="rect">
            <a:avLst/>
          </a:prstGeom>
          <a:blipFill>
            <a:blip r:embed="rId8" cstate="print"/>
            <a:stretch>
              <a:fillRect/>
            </a:stretch>
          </a:blipFill>
        </p:spPr>
        <p:txBody>
          <a:bodyPr wrap="square" lIns="0" tIns="0" rIns="0" bIns="0" rtlCol="0"/>
          <a:lstStyle/>
          <a:p>
            <a:endParaRPr/>
          </a:p>
        </p:txBody>
      </p:sp>
      <p:sp>
        <p:nvSpPr>
          <p:cNvPr id="31" name="object 9"/>
          <p:cNvSpPr txBox="1"/>
          <p:nvPr/>
        </p:nvSpPr>
        <p:spPr>
          <a:xfrm>
            <a:off x="4251452" y="935558"/>
            <a:ext cx="4340225" cy="622935"/>
          </a:xfrm>
          <a:prstGeom prst="rect">
            <a:avLst/>
          </a:prstGeom>
        </p:spPr>
        <p:txBody>
          <a:bodyPr vert="horz" wrap="square" lIns="0" tIns="12700" rIns="0" bIns="0" rtlCol="0">
            <a:spAutoFit/>
          </a:bodyPr>
          <a:lstStyle/>
          <a:p>
            <a:pPr marL="2671445">
              <a:lnSpc>
                <a:spcPts val="2350"/>
              </a:lnSpc>
              <a:spcBef>
                <a:spcPts val="100"/>
              </a:spcBef>
            </a:pPr>
            <a:r>
              <a:rPr sz="2400" spc="-75" dirty="0">
                <a:latin typeface="Arial"/>
                <a:cs typeface="Arial"/>
              </a:rPr>
              <a:t>atomic</a:t>
            </a:r>
            <a:r>
              <a:rPr sz="2400" spc="-190" dirty="0">
                <a:latin typeface="Arial"/>
                <a:cs typeface="Arial"/>
              </a:rPr>
              <a:t> </a:t>
            </a:r>
            <a:r>
              <a:rPr sz="2400" spc="-140" dirty="0">
                <a:latin typeface="Arial"/>
                <a:cs typeface="Arial"/>
              </a:rPr>
              <a:t>clocks</a:t>
            </a:r>
            <a:endParaRPr sz="2400">
              <a:latin typeface="Arial"/>
              <a:cs typeface="Arial"/>
            </a:endParaRPr>
          </a:p>
          <a:p>
            <a:pPr marL="12700">
              <a:lnSpc>
                <a:spcPts val="2350"/>
              </a:lnSpc>
            </a:pPr>
            <a:r>
              <a:rPr sz="2400" spc="-140" dirty="0">
                <a:latin typeface="Arial"/>
                <a:cs typeface="Arial"/>
              </a:rPr>
              <a:t>lasers</a:t>
            </a:r>
            <a:endParaRPr sz="2400">
              <a:latin typeface="Arial"/>
              <a:cs typeface="Arial"/>
            </a:endParaRPr>
          </a:p>
        </p:txBody>
      </p:sp>
      <p:sp>
        <p:nvSpPr>
          <p:cNvPr id="32" name="object 10"/>
          <p:cNvSpPr/>
          <p:nvPr/>
        </p:nvSpPr>
        <p:spPr>
          <a:xfrm>
            <a:off x="8442959" y="1804416"/>
            <a:ext cx="3218688" cy="2183892"/>
          </a:xfrm>
          <a:prstGeom prst="rect">
            <a:avLst/>
          </a:prstGeom>
          <a:blipFill>
            <a:blip r:embed="rId9" cstate="print"/>
            <a:stretch>
              <a:fillRect/>
            </a:stretch>
          </a:blipFill>
        </p:spPr>
        <p:txBody>
          <a:bodyPr wrap="square" lIns="0" tIns="0" rIns="0" bIns="0" rtlCol="0"/>
          <a:lstStyle/>
          <a:p>
            <a:endParaRPr/>
          </a:p>
        </p:txBody>
      </p:sp>
      <p:sp>
        <p:nvSpPr>
          <p:cNvPr id="33" name="object 11"/>
          <p:cNvSpPr txBox="1"/>
          <p:nvPr/>
        </p:nvSpPr>
        <p:spPr>
          <a:xfrm>
            <a:off x="9682098" y="1325626"/>
            <a:ext cx="514984" cy="391160"/>
          </a:xfrm>
          <a:prstGeom prst="rect">
            <a:avLst/>
          </a:prstGeom>
        </p:spPr>
        <p:txBody>
          <a:bodyPr vert="horz" wrap="square" lIns="0" tIns="12700" rIns="0" bIns="0" rtlCol="0">
            <a:spAutoFit/>
          </a:bodyPr>
          <a:lstStyle/>
          <a:p>
            <a:pPr marL="12700">
              <a:lnSpc>
                <a:spcPct val="100000"/>
              </a:lnSpc>
              <a:spcBef>
                <a:spcPts val="100"/>
              </a:spcBef>
            </a:pPr>
            <a:r>
              <a:rPr sz="2400" spc="-385" dirty="0">
                <a:latin typeface="Arial"/>
                <a:cs typeface="Arial"/>
              </a:rPr>
              <a:t>G</a:t>
            </a:r>
            <a:r>
              <a:rPr sz="2400" spc="-340" dirty="0">
                <a:latin typeface="Arial"/>
                <a:cs typeface="Arial"/>
              </a:rPr>
              <a:t>P</a:t>
            </a:r>
            <a:r>
              <a:rPr sz="2400" spc="-500" dirty="0">
                <a:latin typeface="Arial"/>
                <a:cs typeface="Arial"/>
              </a:rPr>
              <a:t>S</a:t>
            </a:r>
            <a:endParaRPr sz="2400">
              <a:latin typeface="Arial"/>
              <a:cs typeface="Arial"/>
            </a:endParaRPr>
          </a:p>
        </p:txBody>
      </p:sp>
      <p:sp>
        <p:nvSpPr>
          <p:cNvPr id="34" name="object 12"/>
          <p:cNvSpPr/>
          <p:nvPr/>
        </p:nvSpPr>
        <p:spPr>
          <a:xfrm>
            <a:off x="3625596" y="4236720"/>
            <a:ext cx="2996183" cy="2244852"/>
          </a:xfrm>
          <a:prstGeom prst="rect">
            <a:avLst/>
          </a:prstGeom>
          <a:blipFill>
            <a:blip r:embed="rId10" cstate="print"/>
            <a:stretch>
              <a:fillRect/>
            </a:stretch>
          </a:blipFill>
        </p:spPr>
        <p:txBody>
          <a:bodyPr wrap="square" lIns="0" tIns="0" rIns="0" bIns="0" rtlCol="0"/>
          <a:lstStyle/>
          <a:p>
            <a:endParaRPr/>
          </a:p>
        </p:txBody>
      </p:sp>
      <p:sp>
        <p:nvSpPr>
          <p:cNvPr id="35" name="object 13"/>
          <p:cNvSpPr txBox="1"/>
          <p:nvPr/>
        </p:nvSpPr>
        <p:spPr>
          <a:xfrm>
            <a:off x="5508752" y="3763771"/>
            <a:ext cx="956944" cy="391160"/>
          </a:xfrm>
          <a:prstGeom prst="rect">
            <a:avLst/>
          </a:prstGeom>
        </p:spPr>
        <p:txBody>
          <a:bodyPr vert="horz" wrap="square" lIns="0" tIns="12700" rIns="0" bIns="0" rtlCol="0">
            <a:spAutoFit/>
          </a:bodyPr>
          <a:lstStyle/>
          <a:p>
            <a:pPr marL="12700">
              <a:lnSpc>
                <a:spcPct val="100000"/>
              </a:lnSpc>
              <a:spcBef>
                <a:spcPts val="100"/>
              </a:spcBef>
            </a:pPr>
            <a:r>
              <a:rPr sz="2400" spc="-160" dirty="0">
                <a:latin typeface="Arial"/>
                <a:cs typeface="Arial"/>
              </a:rPr>
              <a:t>sensors</a:t>
            </a:r>
            <a:endParaRPr sz="2400">
              <a:latin typeface="Arial"/>
              <a:cs typeface="Arial"/>
            </a:endParaRPr>
          </a:p>
        </p:txBody>
      </p:sp>
      <p:sp>
        <p:nvSpPr>
          <p:cNvPr id="36" name="object 14"/>
          <p:cNvSpPr/>
          <p:nvPr/>
        </p:nvSpPr>
        <p:spPr>
          <a:xfrm>
            <a:off x="6062471" y="4155947"/>
            <a:ext cx="2051303" cy="2386584"/>
          </a:xfrm>
          <a:prstGeom prst="rect">
            <a:avLst/>
          </a:prstGeom>
          <a:blipFill>
            <a:blip r:embed="rId11" cstate="print"/>
            <a:stretch>
              <a:fillRect/>
            </a:stretch>
          </a:blipFill>
        </p:spPr>
        <p:txBody>
          <a:bodyPr wrap="square" lIns="0" tIns="0" rIns="0" bIns="0" rtlCol="0"/>
          <a:lstStyle/>
          <a:p>
            <a:endParaRPr/>
          </a:p>
        </p:txBody>
      </p:sp>
      <p:sp>
        <p:nvSpPr>
          <p:cNvPr id="37" name="object 15"/>
          <p:cNvSpPr txBox="1"/>
          <p:nvPr/>
        </p:nvSpPr>
        <p:spPr>
          <a:xfrm>
            <a:off x="235813" y="6611518"/>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spc="-60" dirty="0">
                <a:solidFill>
                  <a:srgbClr val="7E7E7E"/>
                </a:solidFill>
                <a:latin typeface="Arial"/>
                <a:cs typeface="Arial"/>
              </a:rPr>
              <a:t>2</a:t>
            </a:fld>
            <a:endParaRPr sz="1200">
              <a:latin typeface="Arial"/>
              <a:cs typeface="Arial"/>
            </a:endParaRPr>
          </a:p>
        </p:txBody>
      </p:sp>
    </p:spTree>
    <p:extLst>
      <p:ext uri="{BB962C8B-B14F-4D97-AF65-F5344CB8AC3E}">
        <p14:creationId xmlns:p14="http://schemas.microsoft.com/office/powerpoint/2010/main" val="2880502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06215" y="95795"/>
            <a:ext cx="1789529" cy="395288"/>
            <a:chOff x="10366375" y="119859"/>
            <a:chExt cx="1789529"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2" name="テキスト ボックス 1"/>
          <p:cNvSpPr txBox="1"/>
          <p:nvPr/>
        </p:nvSpPr>
        <p:spPr>
          <a:xfrm>
            <a:off x="3080085" y="317503"/>
            <a:ext cx="6056421"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5476" y="599333"/>
            <a:ext cx="3426524" cy="6258667"/>
          </a:xfrm>
          <a:prstGeom prst="rect">
            <a:avLst/>
          </a:prstGeom>
        </p:spPr>
      </p:pic>
      <p:sp>
        <p:nvSpPr>
          <p:cNvPr id="11" name="正方形/長方形 10"/>
          <p:cNvSpPr/>
          <p:nvPr/>
        </p:nvSpPr>
        <p:spPr>
          <a:xfrm>
            <a:off x="325771" y="5963685"/>
            <a:ext cx="8284829" cy="646331"/>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本格的な量子</a:t>
            </a:r>
            <a:r>
              <a:rPr lang="ja-JP" altLang="en-US" dirty="0">
                <a:latin typeface="Meiryo UI" panose="020B0604030504040204" pitchFamily="50" charset="-128"/>
                <a:ea typeface="Meiryo UI" panose="020B0604030504040204" pitchFamily="50" charset="-128"/>
              </a:rPr>
              <a:t>コンピューター</a:t>
            </a:r>
            <a:r>
              <a:rPr lang="ja-JP" altLang="en-US" dirty="0" smtClean="0">
                <a:latin typeface="Meiryo UI" panose="020B0604030504040204" pitchFamily="50" charset="-128"/>
                <a:ea typeface="Meiryo UI" panose="020B0604030504040204" pitchFamily="50" charset="-128"/>
              </a:rPr>
              <a:t>が登場すると、物質</a:t>
            </a:r>
            <a:r>
              <a:rPr lang="ja-JP" altLang="en-US" dirty="0">
                <a:latin typeface="Meiryo UI" panose="020B0604030504040204" pitchFamily="50" charset="-128"/>
                <a:ea typeface="Meiryo UI" panose="020B0604030504040204" pitchFamily="50" charset="-128"/>
              </a:rPr>
              <a:t>科学や化学、医薬品業界は新素材や新薬研究の際に正確な分子スケールのモデルを活用できるようになり、業界は激変</a:t>
            </a:r>
            <a:r>
              <a:rPr lang="ja-JP" altLang="en-US" dirty="0" smtClean="0">
                <a:latin typeface="Meiryo UI" panose="020B0604030504040204" pitchFamily="50" charset="-128"/>
                <a:ea typeface="Meiryo UI" panose="020B0604030504040204" pitchFamily="50" charset="-128"/>
              </a:rPr>
              <a:t>する。</a:t>
            </a:r>
            <a:endParaRPr lang="ja-JP" altLang="en-US"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6"/>
          <a:stretch>
            <a:fillRect/>
          </a:stretch>
        </p:blipFill>
        <p:spPr>
          <a:xfrm>
            <a:off x="192701" y="2222363"/>
            <a:ext cx="4191000" cy="3324225"/>
          </a:xfrm>
          <a:prstGeom prst="rect">
            <a:avLst/>
          </a:prstGeom>
        </p:spPr>
      </p:pic>
      <p:pic>
        <p:nvPicPr>
          <p:cNvPr id="14" name="図 13"/>
          <p:cNvPicPr>
            <a:picLocks noChangeAspect="1"/>
          </p:cNvPicPr>
          <p:nvPr/>
        </p:nvPicPr>
        <p:blipFill>
          <a:blip r:embed="rId7"/>
          <a:stretch>
            <a:fillRect/>
          </a:stretch>
        </p:blipFill>
        <p:spPr>
          <a:xfrm>
            <a:off x="4507663" y="2793863"/>
            <a:ext cx="4133850" cy="2752725"/>
          </a:xfrm>
          <a:prstGeom prst="rect">
            <a:avLst/>
          </a:prstGeom>
        </p:spPr>
      </p:pic>
      <p:sp>
        <p:nvSpPr>
          <p:cNvPr id="15" name="正方形/長方形 14"/>
          <p:cNvSpPr/>
          <p:nvPr/>
        </p:nvSpPr>
        <p:spPr>
          <a:xfrm>
            <a:off x="213651" y="1168267"/>
            <a:ext cx="8588024" cy="923330"/>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ヨーロッパでは、デルフト大学の量子コンピュータ開発が注目されている。</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デルフト大学は、インテルの支援を受け、シリコンウェハー上に量子回路を実装しようとしている。</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同じ研究は、日立製作所中央研究所も行なっている。</a:t>
            </a:r>
            <a:endParaRPr lang="ja-JP" altLang="en-US" dirty="0">
              <a:latin typeface="Meiryo UI" panose="020B0604030504040204" pitchFamily="50" charset="-128"/>
              <a:ea typeface="Meiryo UI" panose="020B0604030504040204" pitchFamily="50" charset="-128"/>
            </a:endParaRPr>
          </a:p>
        </p:txBody>
      </p:sp>
      <p:sp>
        <p:nvSpPr>
          <p:cNvPr id="17" name="テキスト ボックス 1"/>
          <p:cNvSpPr txBox="1">
            <a:spLocks noChangeArrowheads="1"/>
          </p:cNvSpPr>
          <p:nvPr/>
        </p:nvSpPr>
        <p:spPr bwMode="auto">
          <a:xfrm>
            <a:off x="35614" y="5537147"/>
            <a:ext cx="79576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ja-JP" altLang="en-US" sz="900" dirty="0" smtClean="0">
                <a:latin typeface="Meiryo UI" panose="020B0604030504040204" pitchFamily="50" charset="-128"/>
                <a:ea typeface="Meiryo UI" panose="020B0604030504040204" pitchFamily="50" charset="-128"/>
              </a:rPr>
              <a:t>）</a:t>
            </a:r>
            <a:r>
              <a:rPr lang="en-US" altLang="ja-JP" sz="900" dirty="0" err="1" smtClean="0">
                <a:latin typeface="Meiryo UI" panose="020B0604030504040204" pitchFamily="50" charset="-128"/>
                <a:ea typeface="Meiryo UI" panose="020B0604030504040204" pitchFamily="50" charset="-128"/>
              </a:rPr>
              <a:t>QuTech</a:t>
            </a:r>
            <a:r>
              <a:rPr lang="en-US" altLang="ja-JP"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hlinkClick r:id="rId8"/>
              </a:rPr>
              <a:t>https://qutech.nl</a:t>
            </a:r>
            <a:r>
              <a:rPr lang="en-US" altLang="ja-JP" sz="900" dirty="0" smtClean="0">
                <a:latin typeface="Meiryo UI" panose="020B0604030504040204" pitchFamily="50" charset="-128"/>
                <a:ea typeface="Meiryo UI" panose="020B0604030504040204" pitchFamily="50" charset="-128"/>
                <a:hlinkClick r:id="rId8"/>
              </a:rPr>
              <a:t>/</a:t>
            </a:r>
            <a:endParaRPr lang="en-US" altLang="ja-JP" sz="900" dirty="0" smtClean="0">
              <a:latin typeface="Meiryo UI" panose="020B0604030504040204" pitchFamily="50" charset="-128"/>
              <a:ea typeface="Meiryo UI" panose="020B0604030504040204" pitchFamily="50" charset="-128"/>
            </a:endParaRPr>
          </a:p>
          <a:p>
            <a:pPr>
              <a:spcBef>
                <a:spcPct val="0"/>
              </a:spcBef>
              <a:buFontTx/>
              <a:buNone/>
            </a:pPr>
            <a:r>
              <a:rPr lang="en-US" altLang="ja-JP" sz="900" dirty="0">
                <a:latin typeface="Meiryo UI" panose="020B0604030504040204" pitchFamily="50" charset="-128"/>
                <a:ea typeface="Meiryo UI" panose="020B0604030504040204" pitchFamily="50" charset="-128"/>
              </a:rPr>
              <a:t>http://www.tudelft.nl/en/current/latest-news/article/detail/quantuminstituut-qutech-start-samenwerking-met-intel/</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3628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49" y="1010662"/>
            <a:ext cx="5715000" cy="5715000"/>
          </a:xfrm>
          <a:prstGeom prst="rect">
            <a:avLst/>
          </a:prstGeom>
        </p:spPr>
      </p:pic>
      <p:grpSp>
        <p:nvGrpSpPr>
          <p:cNvPr id="5" name="グループ化 4"/>
          <p:cNvGrpSpPr/>
          <p:nvPr/>
        </p:nvGrpSpPr>
        <p:grpSpPr>
          <a:xfrm>
            <a:off x="10306215" y="95795"/>
            <a:ext cx="1789529" cy="395288"/>
            <a:chOff x="10366375" y="119859"/>
            <a:chExt cx="1789529" cy="395288"/>
          </a:xfrm>
        </p:grpSpPr>
        <p:pic>
          <p:nvPicPr>
            <p:cNvPr id="6" name="図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5"/>
          <a:stretch>
            <a:fillRect/>
          </a:stretch>
        </p:blipFill>
        <p:spPr>
          <a:xfrm>
            <a:off x="0" y="-2809"/>
            <a:ext cx="939467" cy="867464"/>
          </a:xfrm>
          <a:prstGeom prst="rect">
            <a:avLst/>
          </a:prstGeom>
        </p:spPr>
      </p:pic>
      <p:sp>
        <p:nvSpPr>
          <p:cNvPr id="2" name="テキスト ボックス 1"/>
          <p:cNvSpPr txBox="1"/>
          <p:nvPr/>
        </p:nvSpPr>
        <p:spPr>
          <a:xfrm>
            <a:off x="3080085" y="317503"/>
            <a:ext cx="6056421"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ダイヤモンド</a:t>
            </a:r>
            <a:r>
              <a:rPr kumimoji="1" lang="en-US" altLang="ja-JP" sz="2400" b="1" dirty="0" smtClean="0">
                <a:latin typeface="Meiryo UI" panose="020B0604030504040204" pitchFamily="50" charset="-128"/>
                <a:ea typeface="Meiryo UI" panose="020B0604030504040204" pitchFamily="50" charset="-128"/>
              </a:rPr>
              <a:t>NV</a:t>
            </a:r>
            <a:r>
              <a:rPr kumimoji="1" lang="ja-JP" altLang="en-US" sz="2400" b="1" dirty="0" smtClean="0">
                <a:latin typeface="Meiryo UI" panose="020B0604030504040204" pitchFamily="50" charset="-128"/>
                <a:ea typeface="Meiryo UI" panose="020B0604030504040204" pitchFamily="50" charset="-128"/>
              </a:rPr>
              <a:t>中心</a:t>
            </a:r>
            <a:endParaRPr kumimoji="1" lang="ja-JP" altLang="en-US" sz="2400" b="1" dirty="0">
              <a:latin typeface="Meiryo UI" panose="020B0604030504040204" pitchFamily="50" charset="-128"/>
              <a:ea typeface="Meiryo UI" panose="020B0604030504040204" pitchFamily="50" charset="-128"/>
            </a:endParaRPr>
          </a:p>
        </p:txBody>
      </p:sp>
      <p:sp>
        <p:nvSpPr>
          <p:cNvPr id="8" name="正方形/長方形 7"/>
          <p:cNvSpPr/>
          <p:nvPr/>
        </p:nvSpPr>
        <p:spPr>
          <a:xfrm>
            <a:off x="5883442" y="1516303"/>
            <a:ext cx="6015900" cy="341632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窒素</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空孔中心 </a:t>
            </a:r>
            <a:r>
              <a:rPr lang="en-US" altLang="ja-JP" dirty="0">
                <a:latin typeface="Meiryo UI" panose="020B0604030504040204" pitchFamily="50" charset="-128"/>
                <a:ea typeface="Meiryo UI" panose="020B0604030504040204" pitchFamily="50" charset="-128"/>
              </a:rPr>
              <a:t>(NV</a:t>
            </a:r>
            <a:r>
              <a:rPr lang="ja-JP" altLang="en-US" dirty="0">
                <a:latin typeface="Meiryo UI" panose="020B0604030504040204" pitchFamily="50" charset="-128"/>
                <a:ea typeface="Meiryo UI" panose="020B0604030504040204" pitchFamily="50" charset="-128"/>
              </a:rPr>
              <a:t>中心</a:t>
            </a:r>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はダイヤモンドの数ある欠陥の</a:t>
            </a:r>
            <a:r>
              <a:rPr lang="en-US" altLang="ja-JP" dirty="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つ。</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個々</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NV</a:t>
            </a:r>
            <a:r>
              <a:rPr lang="ja-JP" altLang="en-US" dirty="0">
                <a:latin typeface="Meiryo UI" panose="020B0604030504040204" pitchFamily="50" charset="-128"/>
                <a:ea typeface="Meiryo UI" panose="020B0604030504040204" pitchFamily="50" charset="-128"/>
              </a:rPr>
              <a:t>中心から、特に負電荷状態である場合には容易に</a:t>
            </a:r>
            <a:r>
              <a:rPr lang="ja-JP" altLang="en-US" dirty="0" smtClean="0">
                <a:latin typeface="Meiryo UI" panose="020B0604030504040204" pitchFamily="50" charset="-128"/>
                <a:ea typeface="Meiryo UI" panose="020B0604030504040204" pitchFamily="50" charset="-128"/>
              </a:rPr>
              <a:t>検出可能となる。</a:t>
            </a:r>
            <a:endParaRPr lang="ja-JP" altLang="en-US"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NV</a:t>
            </a:r>
            <a:r>
              <a:rPr lang="ja-JP" altLang="en-US" dirty="0">
                <a:latin typeface="Meiryo UI" panose="020B0604030504040204" pitchFamily="50" charset="-128"/>
                <a:ea typeface="Meiryo UI" panose="020B0604030504040204" pitchFamily="50" charset="-128"/>
              </a:rPr>
              <a:t>中心の電子のスピンは、磁場、電場、マイクロ波、光またはこれらを複数組み合わせて印加することで操作でき、フォトルミネッセンスの強度や波長でシャープな共鳴を起こすことが</a:t>
            </a:r>
            <a:r>
              <a:rPr lang="ja-JP" altLang="en-US" dirty="0" smtClean="0">
                <a:latin typeface="Meiryo UI" panose="020B0604030504040204" pitchFamily="50" charset="-128"/>
                <a:ea typeface="Meiryo UI" panose="020B0604030504040204" pitchFamily="50" charset="-128"/>
              </a:rPr>
              <a:t>できる。</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各</a:t>
            </a:r>
            <a:r>
              <a:rPr lang="en-US" altLang="ja-JP" dirty="0" smtClean="0">
                <a:latin typeface="Meiryo UI" panose="020B0604030504040204" pitchFamily="50" charset="-128"/>
                <a:ea typeface="Meiryo UI" panose="020B0604030504040204" pitchFamily="50" charset="-128"/>
              </a:rPr>
              <a:t>NV</a:t>
            </a:r>
            <a:r>
              <a:rPr lang="ja-JP" altLang="en-US" dirty="0">
                <a:latin typeface="Meiryo UI" panose="020B0604030504040204" pitchFamily="50" charset="-128"/>
                <a:ea typeface="Meiryo UI" panose="020B0604030504040204" pitchFamily="50" charset="-128"/>
              </a:rPr>
              <a:t>中心は量子コンピュータの基本単位とみなすことができ、量子暗号やスピントロニクスを含む計算科学やエレクトロニクス分野で、より効率的な応用と新たな可能性を有して</a:t>
            </a:r>
            <a:r>
              <a:rPr lang="ja-JP" altLang="en-US" dirty="0" smtClean="0">
                <a:latin typeface="Meiryo UI" panose="020B0604030504040204" pitchFamily="50" charset="-128"/>
                <a:ea typeface="Meiryo UI" panose="020B0604030504040204" pitchFamily="50" charset="-128"/>
              </a:rPr>
              <a:t>いる。</a:t>
            </a:r>
            <a:endParaRPr lang="ja-JP" altLang="en-US" dirty="0">
              <a:latin typeface="Meiryo UI" panose="020B0604030504040204" pitchFamily="50" charset="-128"/>
              <a:ea typeface="Meiryo UI" panose="020B0604030504040204" pitchFamily="50" charset="-128"/>
            </a:endParaRPr>
          </a:p>
        </p:txBody>
      </p:sp>
      <p:sp>
        <p:nvSpPr>
          <p:cNvPr id="12" name="正方形/長方形 11"/>
          <p:cNvSpPr/>
          <p:nvPr/>
        </p:nvSpPr>
        <p:spPr>
          <a:xfrm>
            <a:off x="5775517" y="5634677"/>
            <a:ext cx="6096000" cy="830997"/>
          </a:xfrm>
          <a:prstGeom prst="rect">
            <a:avLst/>
          </a:prstGeom>
        </p:spPr>
        <p:txBody>
          <a:bodyPr>
            <a:spAutoFit/>
          </a:bodyPr>
          <a:lstStyle/>
          <a:p>
            <a:r>
              <a:rPr lang="ja-JP" altLang="en-US" sz="1200" dirty="0">
                <a:latin typeface="Meiryo UI" panose="020B0604030504040204" pitchFamily="50" charset="-128"/>
                <a:ea typeface="Meiryo UI" panose="020B0604030504040204" pitchFamily="50" charset="-128"/>
              </a:rPr>
              <a:t>窒素</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空孔（</a:t>
            </a:r>
            <a:r>
              <a:rPr lang="en-US" altLang="ja-JP" sz="1200" dirty="0">
                <a:latin typeface="Meiryo UI" panose="020B0604030504040204" pitchFamily="50" charset="-128"/>
                <a:ea typeface="Meiryo UI" panose="020B0604030504040204" pitchFamily="50" charset="-128"/>
              </a:rPr>
              <a:t>Nitrogen</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Vacancy</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NV</a:t>
            </a:r>
            <a:r>
              <a:rPr lang="ja-JP" altLang="en-US" sz="1200" dirty="0" smtClean="0">
                <a:latin typeface="Meiryo UI" panose="020B0604030504040204" pitchFamily="50" charset="-128"/>
                <a:ea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センターダイヤモンド</a:t>
            </a:r>
            <a:r>
              <a:rPr lang="ja-JP" altLang="en-US" sz="1200" dirty="0">
                <a:latin typeface="Meiryo UI" panose="020B0604030504040204" pitchFamily="50" charset="-128"/>
                <a:ea typeface="Meiryo UI" panose="020B0604030504040204" pitchFamily="50" charset="-128"/>
              </a:rPr>
              <a:t>結晶中の複合欠陥の一種であり、不純物原子である窒素（</a:t>
            </a:r>
            <a:r>
              <a:rPr lang="en-US" altLang="ja-JP" sz="1200" dirty="0">
                <a:latin typeface="Meiryo UI" panose="020B0604030504040204" pitchFamily="50" charset="-128"/>
                <a:ea typeface="Meiryo UI" panose="020B0604030504040204" pitchFamily="50" charset="-128"/>
              </a:rPr>
              <a:t>Nitrogen</a:t>
            </a:r>
            <a:r>
              <a:rPr lang="ja-JP" altLang="en-US" sz="1200" dirty="0">
                <a:latin typeface="Meiryo UI" panose="020B0604030504040204" pitchFamily="50" charset="-128"/>
                <a:ea typeface="Meiryo UI" panose="020B0604030504040204" pitchFamily="50" charset="-128"/>
              </a:rPr>
              <a:t>）と空孔（</a:t>
            </a:r>
            <a:r>
              <a:rPr lang="en-US" altLang="ja-JP" sz="1200" dirty="0">
                <a:latin typeface="Meiryo UI" panose="020B0604030504040204" pitchFamily="50" charset="-128"/>
                <a:ea typeface="Meiryo UI" panose="020B0604030504040204" pitchFamily="50" charset="-128"/>
              </a:rPr>
              <a:t>Vacancy</a:t>
            </a:r>
            <a:r>
              <a:rPr lang="ja-JP" altLang="en-US" sz="1200" dirty="0">
                <a:latin typeface="Meiryo UI" panose="020B0604030504040204" pitchFamily="50" charset="-128"/>
                <a:ea typeface="Meiryo UI" panose="020B0604030504040204" pitchFamily="50" charset="-128"/>
              </a:rPr>
              <a:t>）が隣り合うことで形成される原子レベルの構造体</a:t>
            </a:r>
            <a:r>
              <a:rPr lang="ja-JP" altLang="en-US" sz="1200" dirty="0" smtClean="0">
                <a:latin typeface="Meiryo UI" panose="020B0604030504040204" pitchFamily="50" charset="-128"/>
                <a:ea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分裂</a:t>
            </a:r>
            <a:r>
              <a:rPr lang="ja-JP" altLang="en-US" sz="1200" dirty="0">
                <a:latin typeface="Meiryo UI" panose="020B0604030504040204" pitchFamily="50" charset="-128"/>
                <a:ea typeface="Meiryo UI" panose="020B0604030504040204" pitchFamily="50" charset="-128"/>
              </a:rPr>
              <a:t>した電子スピン準位を持ち、</a:t>
            </a:r>
            <a:r>
              <a:rPr lang="ja-JP" altLang="en-US" sz="1200" dirty="0" smtClean="0">
                <a:latin typeface="Meiryo UI" panose="020B0604030504040204" pitchFamily="50" charset="-128"/>
                <a:ea typeface="Meiryo UI" panose="020B0604030504040204" pitchFamily="50" charset="-128"/>
              </a:rPr>
              <a:t>それを利用して高感度</a:t>
            </a:r>
            <a:r>
              <a:rPr lang="ja-JP" altLang="en-US" sz="1200" dirty="0">
                <a:latin typeface="Meiryo UI" panose="020B0604030504040204" pitchFamily="50" charset="-128"/>
                <a:ea typeface="Meiryo UI" panose="020B0604030504040204" pitchFamily="50" charset="-128"/>
              </a:rPr>
              <a:t>な計測が可能となる</a:t>
            </a:r>
            <a:r>
              <a:rPr lang="ja-JP" altLang="en-US" sz="1200" dirty="0" smtClean="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5883442" y="677617"/>
            <a:ext cx="1366080"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Nitrogen</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Vacancy</a:t>
            </a:r>
            <a:endParaRPr lang="ja-JP" altLang="en-US" sz="1000" dirty="0"/>
          </a:p>
        </p:txBody>
      </p:sp>
      <p:sp>
        <p:nvSpPr>
          <p:cNvPr id="16" name="テキスト ボックス 15"/>
          <p:cNvSpPr txBox="1"/>
          <p:nvPr/>
        </p:nvSpPr>
        <p:spPr>
          <a:xfrm>
            <a:off x="8422105" y="864655"/>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2623132" y="1803119"/>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955653" y="167116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19995" y="384454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264061" y="3072408"/>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041845" y="4975093"/>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1770133" y="448316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2770455" y="448316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598821" y="578357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3486833" y="39555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677710" y="3865289"/>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4377247" y="50851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3705000" y="2709335"/>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4481035" y="1595481"/>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4288222" y="30207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2831852" y="1169617"/>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1808055" y="1884487"/>
            <a:ext cx="962527"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窒素</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2732660" y="2893658"/>
            <a:ext cx="962527"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空孔</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787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2" name="テキスト ボックス 1"/>
          <p:cNvSpPr txBox="1"/>
          <p:nvPr/>
        </p:nvSpPr>
        <p:spPr>
          <a:xfrm>
            <a:off x="2528696" y="3203903"/>
            <a:ext cx="3379470" cy="523220"/>
          </a:xfrm>
          <a:prstGeom prst="rect">
            <a:avLst/>
          </a:prstGeom>
          <a:noFill/>
        </p:spPr>
        <p:txBody>
          <a:bodyPr wrap="square" rtlCol="0">
            <a:spAutoFit/>
          </a:bodyPr>
          <a:lstStyle/>
          <a:p>
            <a:r>
              <a:rPr kumimoji="1" lang="ja-JP" altLang="en-US" sz="2800" dirty="0" smtClean="0">
                <a:solidFill>
                  <a:schemeClr val="bg1"/>
                </a:solidFill>
                <a:latin typeface="Meiryo UI" panose="020B0604030504040204" pitchFamily="50" charset="-128"/>
                <a:ea typeface="Meiryo UI" panose="020B0604030504040204" pitchFamily="50" charset="-128"/>
              </a:rPr>
              <a:t>有難う御座いました。</a:t>
            </a:r>
            <a:endParaRPr kumimoji="1" lang="ja-JP" altLang="en-US" sz="2800" dirty="0">
              <a:solidFill>
                <a:schemeClr val="bg1"/>
              </a:solidFill>
              <a:latin typeface="Meiryo UI" panose="020B0604030504040204" pitchFamily="50" charset="-128"/>
              <a:ea typeface="Meiryo UI" panose="020B0604030504040204" pitchFamily="50" charset="-128"/>
            </a:endParaRPr>
          </a:p>
        </p:txBody>
      </p:sp>
      <p:pic>
        <p:nvPicPr>
          <p:cNvPr id="21" name="図 20"/>
          <p:cNvPicPr>
            <a:picLocks noChangeAspect="1"/>
          </p:cNvPicPr>
          <p:nvPr/>
        </p:nvPicPr>
        <p:blipFill>
          <a:blip r:embed="rId3"/>
          <a:stretch>
            <a:fillRect/>
          </a:stretch>
        </p:blipFill>
        <p:spPr>
          <a:xfrm>
            <a:off x="5626266" y="3031781"/>
            <a:ext cx="939467" cy="867464"/>
          </a:xfrm>
          <a:prstGeom prst="rect">
            <a:avLst/>
          </a:prstGeom>
        </p:spPr>
      </p:pic>
      <p:sp>
        <p:nvSpPr>
          <p:cNvPr id="22" name="object 5"/>
          <p:cNvSpPr/>
          <p:nvPr/>
        </p:nvSpPr>
        <p:spPr>
          <a:xfrm>
            <a:off x="7973568" y="0"/>
            <a:ext cx="4218431" cy="685799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5885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3672848" y="3287623"/>
            <a:ext cx="1244600" cy="304800"/>
          </a:xfrm>
          <a:prstGeom prst="roundRect">
            <a:avLst>
              <a:gd name="adj" fmla="val 50000"/>
            </a:avLst>
          </a:prstGeom>
          <a:solidFill>
            <a:srgbClr val="0070C0"/>
          </a:solidFill>
          <a:ln>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bg1"/>
                </a:solidFill>
              </a:rPr>
              <a:t>Google</a:t>
            </a:r>
            <a:endParaRPr kumimoji="1" lang="ja-JP" altLang="en-US" sz="1600" b="1" dirty="0">
              <a:solidFill>
                <a:schemeClr val="bg1"/>
              </a:solidFill>
            </a:endParaRPr>
          </a:p>
        </p:txBody>
      </p:sp>
      <p:sp>
        <p:nvSpPr>
          <p:cNvPr id="5" name="角丸四角形 4"/>
          <p:cNvSpPr/>
          <p:nvPr/>
        </p:nvSpPr>
        <p:spPr>
          <a:xfrm>
            <a:off x="9141595" y="2668457"/>
            <a:ext cx="1143000" cy="304800"/>
          </a:xfrm>
          <a:prstGeom prst="roundRect">
            <a:avLst>
              <a:gd name="adj" fmla="val 50000"/>
            </a:avLst>
          </a:prstGeom>
          <a:solidFill>
            <a:srgbClr val="0070C0"/>
          </a:solidFill>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bg1"/>
                </a:solidFill>
              </a:rPr>
              <a:t>IBM</a:t>
            </a:r>
            <a:endParaRPr kumimoji="1" lang="ja-JP" altLang="en-US" sz="1600" b="1" dirty="0">
              <a:solidFill>
                <a:schemeClr val="bg1"/>
              </a:solidFill>
            </a:endParaRPr>
          </a:p>
        </p:txBody>
      </p:sp>
      <p:sp>
        <p:nvSpPr>
          <p:cNvPr id="6" name="角丸四角形 5"/>
          <p:cNvSpPr/>
          <p:nvPr/>
        </p:nvSpPr>
        <p:spPr>
          <a:xfrm>
            <a:off x="6464406" y="4878399"/>
            <a:ext cx="1333500" cy="304800"/>
          </a:xfrm>
          <a:prstGeom prst="roundRect">
            <a:avLst>
              <a:gd name="adj" fmla="val 50000"/>
            </a:avLst>
          </a:prstGeom>
          <a:solidFill>
            <a:srgbClr val="0070C0"/>
          </a:solidFill>
          <a:ln>
            <a:no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bg1"/>
                </a:solidFill>
              </a:rPr>
              <a:t>Microsoft</a:t>
            </a:r>
            <a:endParaRPr kumimoji="1" lang="ja-JP" altLang="en-US" sz="1600" b="1" dirty="0">
              <a:solidFill>
                <a:schemeClr val="bg1"/>
              </a:solidFill>
            </a:endParaRPr>
          </a:p>
        </p:txBody>
      </p:sp>
      <p:sp>
        <p:nvSpPr>
          <p:cNvPr id="7" name="角丸四角形 6"/>
          <p:cNvSpPr/>
          <p:nvPr/>
        </p:nvSpPr>
        <p:spPr>
          <a:xfrm>
            <a:off x="5699579" y="6260584"/>
            <a:ext cx="1098550" cy="304800"/>
          </a:xfrm>
          <a:prstGeom prst="roundRect">
            <a:avLst>
              <a:gd name="adj" fmla="val 50000"/>
            </a:avLst>
          </a:prstGeom>
          <a:solidFill>
            <a:srgbClr val="0070C0"/>
          </a:solidFill>
          <a:ln>
            <a:noFill/>
          </a:ln>
          <a:effectLst>
            <a:glow rad="228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bg1"/>
                </a:solidFill>
              </a:rPr>
              <a:t>Intel</a:t>
            </a:r>
            <a:endParaRPr kumimoji="1" lang="ja-JP" altLang="en-US" sz="1600" b="1" dirty="0">
              <a:solidFill>
                <a:schemeClr val="bg1"/>
              </a:solidFill>
            </a:endParaRPr>
          </a:p>
        </p:txBody>
      </p:sp>
      <p:sp>
        <p:nvSpPr>
          <p:cNvPr id="9" name="角丸四角形 8"/>
          <p:cNvSpPr/>
          <p:nvPr/>
        </p:nvSpPr>
        <p:spPr>
          <a:xfrm>
            <a:off x="4204303" y="6260584"/>
            <a:ext cx="1098550" cy="304800"/>
          </a:xfrm>
          <a:prstGeom prst="roundRect">
            <a:avLst>
              <a:gd name="adj" fmla="val 50000"/>
            </a:avLst>
          </a:prstGeom>
          <a:solidFill>
            <a:srgbClr val="0070C0"/>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bg1"/>
                </a:solidFill>
              </a:rPr>
              <a:t>富士通</a:t>
            </a:r>
            <a:endParaRPr kumimoji="1" lang="ja-JP" altLang="en-US" sz="1600" b="1" dirty="0">
              <a:solidFill>
                <a:schemeClr val="bg1"/>
              </a:solidFill>
            </a:endParaRPr>
          </a:p>
        </p:txBody>
      </p:sp>
      <p:sp>
        <p:nvSpPr>
          <p:cNvPr id="10" name="角丸四角形 9"/>
          <p:cNvSpPr/>
          <p:nvPr/>
        </p:nvSpPr>
        <p:spPr>
          <a:xfrm>
            <a:off x="1164537" y="2934633"/>
            <a:ext cx="965200" cy="250785"/>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Amazon</a:t>
            </a:r>
            <a:endParaRPr kumimoji="1" lang="ja-JP" altLang="en-US" sz="1100" dirty="0">
              <a:solidFill>
                <a:schemeClr val="tx1"/>
              </a:solidFill>
            </a:endParaRPr>
          </a:p>
        </p:txBody>
      </p:sp>
      <p:sp>
        <p:nvSpPr>
          <p:cNvPr id="3" name="楕円 2"/>
          <p:cNvSpPr/>
          <p:nvPr/>
        </p:nvSpPr>
        <p:spPr>
          <a:xfrm>
            <a:off x="3412302" y="4097385"/>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NASA</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11" name="楕円 10"/>
          <p:cNvSpPr/>
          <p:nvPr/>
        </p:nvSpPr>
        <p:spPr>
          <a:xfrm>
            <a:off x="11269126" y="2464935"/>
            <a:ext cx="729205" cy="500284"/>
          </a:xfrm>
          <a:prstGeom prst="ellipse">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NC</a:t>
            </a:r>
          </a:p>
          <a:p>
            <a:pPr algn="ctr"/>
            <a:r>
              <a:rPr lang="en-US" altLang="ja-JP" sz="900" dirty="0" smtClean="0">
                <a:solidFill>
                  <a:schemeClr val="tx1"/>
                </a:solidFill>
                <a:latin typeface="游ゴシック Medium" panose="020B0500000000000000" pitchFamily="50" charset="-128"/>
                <a:ea typeface="游ゴシック Medium" panose="020B0500000000000000" pitchFamily="50" charset="-128"/>
              </a:rPr>
              <a:t>Stat</a:t>
            </a:r>
            <a:r>
              <a:rPr lang="en-US" altLang="ja-JP" sz="900" dirty="0">
                <a:solidFill>
                  <a:schemeClr val="tx1"/>
                </a:solidFill>
                <a:latin typeface="游ゴシック Medium" panose="020B0500000000000000" pitchFamily="50" charset="-128"/>
                <a:ea typeface="游ゴシック Medium" panose="020B0500000000000000" pitchFamily="50" charset="-128"/>
              </a:rPr>
              <a:t>e</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12" name="楕円 11"/>
          <p:cNvSpPr/>
          <p:nvPr/>
        </p:nvSpPr>
        <p:spPr>
          <a:xfrm>
            <a:off x="11269126" y="1726245"/>
            <a:ext cx="729205" cy="500284"/>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ORNL</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13" name="楕円 12"/>
          <p:cNvSpPr/>
          <p:nvPr/>
        </p:nvSpPr>
        <p:spPr>
          <a:xfrm>
            <a:off x="11269126" y="3192373"/>
            <a:ext cx="729205" cy="500284"/>
          </a:xfrm>
          <a:prstGeom prst="ellipse">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游ゴシック Medium" panose="020B0500000000000000" pitchFamily="50" charset="-128"/>
                <a:ea typeface="游ゴシック Medium" panose="020B0500000000000000" pitchFamily="50" charset="-128"/>
              </a:rPr>
              <a:t>メルボルン大</a:t>
            </a:r>
            <a:endParaRPr kumimoji="1" lang="ja-JP" altLang="en-US" sz="800" dirty="0">
              <a:solidFill>
                <a:schemeClr val="tx1"/>
              </a:solidFill>
              <a:latin typeface="游ゴシック Medium" panose="020B0500000000000000" pitchFamily="50" charset="-128"/>
              <a:ea typeface="游ゴシック Medium" panose="020B0500000000000000" pitchFamily="50" charset="-128"/>
            </a:endParaRPr>
          </a:p>
        </p:txBody>
      </p:sp>
      <p:sp>
        <p:nvSpPr>
          <p:cNvPr id="14" name="楕円 13"/>
          <p:cNvSpPr/>
          <p:nvPr/>
        </p:nvSpPr>
        <p:spPr>
          <a:xfrm>
            <a:off x="11269126" y="3891675"/>
            <a:ext cx="729205" cy="500284"/>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游ゴシック Medium" panose="020B0500000000000000" pitchFamily="50" charset="-128"/>
                <a:ea typeface="游ゴシック Medium" panose="020B0500000000000000" pitchFamily="50" charset="-128"/>
              </a:rPr>
              <a:t>慶應義塾大学</a:t>
            </a:r>
            <a:endParaRPr kumimoji="1" lang="ja-JP" altLang="en-US" sz="800" dirty="0">
              <a:solidFill>
                <a:schemeClr val="tx1"/>
              </a:solidFill>
              <a:latin typeface="游ゴシック Medium" panose="020B0500000000000000" pitchFamily="50" charset="-128"/>
              <a:ea typeface="游ゴシック Medium" panose="020B0500000000000000" pitchFamily="50" charset="-128"/>
            </a:endParaRPr>
          </a:p>
        </p:txBody>
      </p:sp>
      <p:sp>
        <p:nvSpPr>
          <p:cNvPr id="15" name="楕円 14"/>
          <p:cNvSpPr/>
          <p:nvPr/>
        </p:nvSpPr>
        <p:spPr>
          <a:xfrm>
            <a:off x="11269126" y="4563650"/>
            <a:ext cx="729205" cy="500284"/>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smtClean="0">
                <a:solidFill>
                  <a:schemeClr val="tx1"/>
                </a:solidFill>
                <a:latin typeface="游ゴシック Medium" panose="020B0500000000000000" pitchFamily="50" charset="-128"/>
                <a:ea typeface="游ゴシック Medium" panose="020B0500000000000000" pitchFamily="50" charset="-128"/>
              </a:rPr>
              <a:t>Oxford</a:t>
            </a:r>
            <a:endParaRPr kumimoji="1" lang="ja-JP" altLang="en-US" sz="800" dirty="0">
              <a:solidFill>
                <a:schemeClr val="tx1"/>
              </a:solidFill>
              <a:latin typeface="游ゴシック Medium" panose="020B0500000000000000" pitchFamily="50" charset="-128"/>
              <a:ea typeface="游ゴシック Medium" panose="020B0500000000000000" pitchFamily="50" charset="-128"/>
            </a:endParaRPr>
          </a:p>
        </p:txBody>
      </p:sp>
      <p:sp>
        <p:nvSpPr>
          <p:cNvPr id="16" name="楕円 15"/>
          <p:cNvSpPr/>
          <p:nvPr/>
        </p:nvSpPr>
        <p:spPr>
          <a:xfrm>
            <a:off x="11269126" y="5235625"/>
            <a:ext cx="729205" cy="500284"/>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err="1" smtClean="0">
                <a:solidFill>
                  <a:schemeClr val="tx1"/>
                </a:solidFill>
                <a:latin typeface="游ゴシック Medium" panose="020B0500000000000000" pitchFamily="50" charset="-128"/>
                <a:ea typeface="游ゴシック Medium" panose="020B0500000000000000" pitchFamily="50" charset="-128"/>
              </a:rPr>
              <a:t>Munchen</a:t>
            </a:r>
            <a:endParaRPr kumimoji="1" lang="ja-JP" altLang="en-US" sz="800" dirty="0">
              <a:solidFill>
                <a:schemeClr val="tx1"/>
              </a:solidFill>
              <a:latin typeface="游ゴシック Medium" panose="020B0500000000000000" pitchFamily="50" charset="-128"/>
              <a:ea typeface="游ゴシック Medium" panose="020B0500000000000000" pitchFamily="50" charset="-128"/>
            </a:endParaRPr>
          </a:p>
        </p:txBody>
      </p:sp>
      <p:sp>
        <p:nvSpPr>
          <p:cNvPr id="18" name="角丸四角形 17"/>
          <p:cNvSpPr/>
          <p:nvPr/>
        </p:nvSpPr>
        <p:spPr>
          <a:xfrm>
            <a:off x="9928352" y="1421445"/>
            <a:ext cx="1027896" cy="222170"/>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tx1"/>
                </a:solidFill>
              </a:rPr>
              <a:t>Q-CTRL</a:t>
            </a:r>
            <a:endParaRPr kumimoji="1" lang="ja-JP" altLang="en-US" sz="1100" b="1" dirty="0">
              <a:solidFill>
                <a:schemeClr val="tx1"/>
              </a:solidFill>
            </a:endParaRPr>
          </a:p>
        </p:txBody>
      </p:sp>
      <p:sp>
        <p:nvSpPr>
          <p:cNvPr id="19" name="角丸四角形 18"/>
          <p:cNvSpPr/>
          <p:nvPr/>
        </p:nvSpPr>
        <p:spPr>
          <a:xfrm>
            <a:off x="8572225" y="1420963"/>
            <a:ext cx="1027896" cy="222170"/>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err="1" smtClean="0">
                <a:solidFill>
                  <a:schemeClr val="tx1"/>
                </a:solidFill>
              </a:rPr>
              <a:t>QxBranch</a:t>
            </a:r>
            <a:endParaRPr kumimoji="1" lang="ja-JP" altLang="en-US" sz="1100" b="1" dirty="0">
              <a:solidFill>
                <a:schemeClr val="tx1"/>
              </a:solidFill>
            </a:endParaRPr>
          </a:p>
        </p:txBody>
      </p:sp>
      <p:cxnSp>
        <p:nvCxnSpPr>
          <p:cNvPr id="22" name="直線矢印コネクタ 21"/>
          <p:cNvCxnSpPr>
            <a:stCxn id="12" idx="2"/>
            <a:endCxn id="5" idx="3"/>
          </p:cNvCxnSpPr>
          <p:nvPr/>
        </p:nvCxnSpPr>
        <p:spPr>
          <a:xfrm flipH="1">
            <a:off x="10284595" y="1976387"/>
            <a:ext cx="984531" cy="844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11" idx="2"/>
            <a:endCxn id="5" idx="3"/>
          </p:cNvCxnSpPr>
          <p:nvPr/>
        </p:nvCxnSpPr>
        <p:spPr>
          <a:xfrm flipH="1">
            <a:off x="10284595" y="2715077"/>
            <a:ext cx="984531" cy="1057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13" idx="2"/>
            <a:endCxn id="5" idx="3"/>
          </p:cNvCxnSpPr>
          <p:nvPr/>
        </p:nvCxnSpPr>
        <p:spPr>
          <a:xfrm flipH="1" flipV="1">
            <a:off x="10284595" y="2820857"/>
            <a:ext cx="984531" cy="621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4" idx="2"/>
            <a:endCxn id="5" idx="3"/>
          </p:cNvCxnSpPr>
          <p:nvPr/>
        </p:nvCxnSpPr>
        <p:spPr>
          <a:xfrm flipH="1" flipV="1">
            <a:off x="10284595" y="2820857"/>
            <a:ext cx="984531" cy="1320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endCxn id="5" idx="3"/>
          </p:cNvCxnSpPr>
          <p:nvPr/>
        </p:nvCxnSpPr>
        <p:spPr>
          <a:xfrm flipH="1" flipV="1">
            <a:off x="10284595" y="2820857"/>
            <a:ext cx="984531" cy="1992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6" idx="2"/>
            <a:endCxn id="5" idx="3"/>
          </p:cNvCxnSpPr>
          <p:nvPr/>
        </p:nvCxnSpPr>
        <p:spPr>
          <a:xfrm flipH="1" flipV="1">
            <a:off x="10284595" y="2820857"/>
            <a:ext cx="984531" cy="2664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a:xfrm>
            <a:off x="4354791" y="4829294"/>
            <a:ext cx="775262" cy="211399"/>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tx1"/>
                </a:solidFill>
              </a:rPr>
              <a:t>1QBit</a:t>
            </a:r>
            <a:endParaRPr kumimoji="1" lang="ja-JP" altLang="en-US" sz="1100" b="1" dirty="0">
              <a:solidFill>
                <a:schemeClr val="tx1"/>
              </a:solidFill>
            </a:endParaRPr>
          </a:p>
        </p:txBody>
      </p:sp>
      <p:sp>
        <p:nvSpPr>
          <p:cNvPr id="42" name="角丸四角形 41"/>
          <p:cNvSpPr/>
          <p:nvPr/>
        </p:nvSpPr>
        <p:spPr>
          <a:xfrm>
            <a:off x="4872667" y="4126567"/>
            <a:ext cx="891009" cy="218632"/>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tx1"/>
                </a:solidFill>
              </a:rPr>
              <a:t>QC Ware</a:t>
            </a:r>
            <a:endParaRPr kumimoji="1" lang="ja-JP" altLang="en-US" sz="1100" b="1" dirty="0">
              <a:solidFill>
                <a:schemeClr val="tx1"/>
              </a:solidFill>
            </a:endParaRPr>
          </a:p>
        </p:txBody>
      </p:sp>
      <p:cxnSp>
        <p:nvCxnSpPr>
          <p:cNvPr id="44" name="直線矢印コネクタ 43"/>
          <p:cNvCxnSpPr>
            <a:stCxn id="41" idx="3"/>
            <a:endCxn id="5" idx="1"/>
          </p:cNvCxnSpPr>
          <p:nvPr/>
        </p:nvCxnSpPr>
        <p:spPr>
          <a:xfrm flipV="1">
            <a:off x="5130053" y="2820857"/>
            <a:ext cx="4011542" cy="21141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8" idx="2"/>
            <a:endCxn id="5" idx="0"/>
          </p:cNvCxnSpPr>
          <p:nvPr/>
        </p:nvCxnSpPr>
        <p:spPr>
          <a:xfrm flipH="1">
            <a:off x="9713095" y="1643615"/>
            <a:ext cx="729205" cy="102484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19" idx="2"/>
            <a:endCxn id="5" idx="0"/>
          </p:cNvCxnSpPr>
          <p:nvPr/>
        </p:nvCxnSpPr>
        <p:spPr>
          <a:xfrm>
            <a:off x="9086173" y="1643133"/>
            <a:ext cx="626922" cy="102532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楕円 48"/>
          <p:cNvSpPr/>
          <p:nvPr/>
        </p:nvSpPr>
        <p:spPr>
          <a:xfrm>
            <a:off x="7563241" y="5891306"/>
            <a:ext cx="729205"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TU</a:t>
            </a:r>
          </a:p>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Delft</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51" name="角丸四角形 50"/>
          <p:cNvSpPr/>
          <p:nvPr/>
        </p:nvSpPr>
        <p:spPr>
          <a:xfrm>
            <a:off x="6415401" y="2847834"/>
            <a:ext cx="1027896"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smtClean="0">
                <a:solidFill>
                  <a:schemeClr val="tx1"/>
                </a:solidFill>
              </a:rPr>
              <a:t>Zapata</a:t>
            </a:r>
          </a:p>
          <a:p>
            <a:pPr algn="ctr"/>
            <a:r>
              <a:rPr lang="en-US" altLang="ja-JP" sz="1050" b="1" dirty="0" smtClean="0">
                <a:solidFill>
                  <a:schemeClr val="tx1"/>
                </a:solidFill>
              </a:rPr>
              <a:t>Computing</a:t>
            </a:r>
            <a:endParaRPr kumimoji="1" lang="ja-JP" altLang="en-US" sz="1050" b="1" dirty="0">
              <a:solidFill>
                <a:schemeClr val="tx1"/>
              </a:solidFill>
            </a:endParaRPr>
          </a:p>
        </p:txBody>
      </p:sp>
      <p:sp>
        <p:nvSpPr>
          <p:cNvPr id="52" name="角丸四角形 51"/>
          <p:cNvSpPr/>
          <p:nvPr/>
        </p:nvSpPr>
        <p:spPr>
          <a:xfrm>
            <a:off x="2454561" y="2464935"/>
            <a:ext cx="1027896"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err="1" smtClean="0">
                <a:solidFill>
                  <a:schemeClr val="tx1"/>
                </a:solidFill>
              </a:rPr>
              <a:t>Rigetti</a:t>
            </a:r>
            <a:endParaRPr kumimoji="1" lang="en-US" altLang="ja-JP" sz="1050" b="1" dirty="0" smtClean="0">
              <a:solidFill>
                <a:schemeClr val="tx1"/>
              </a:solidFill>
            </a:endParaRPr>
          </a:p>
          <a:p>
            <a:pPr algn="ctr"/>
            <a:r>
              <a:rPr lang="en-US" altLang="ja-JP" sz="1050" b="1" dirty="0" smtClean="0">
                <a:solidFill>
                  <a:schemeClr val="tx1"/>
                </a:solidFill>
              </a:rPr>
              <a:t>Computing</a:t>
            </a:r>
            <a:endParaRPr kumimoji="1" lang="ja-JP" altLang="en-US" sz="1050" b="1" dirty="0">
              <a:solidFill>
                <a:schemeClr val="tx1"/>
              </a:solidFill>
            </a:endParaRPr>
          </a:p>
        </p:txBody>
      </p:sp>
      <p:cxnSp>
        <p:nvCxnSpPr>
          <p:cNvPr id="54" name="直線矢印コネクタ 53"/>
          <p:cNvCxnSpPr>
            <a:stCxn id="52" idx="3"/>
            <a:endCxn id="51" idx="1"/>
          </p:cNvCxnSpPr>
          <p:nvPr/>
        </p:nvCxnSpPr>
        <p:spPr>
          <a:xfrm>
            <a:off x="3482457" y="2630678"/>
            <a:ext cx="2932944" cy="38289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51" idx="3"/>
            <a:endCxn id="5" idx="1"/>
          </p:cNvCxnSpPr>
          <p:nvPr/>
        </p:nvCxnSpPr>
        <p:spPr>
          <a:xfrm flipV="1">
            <a:off x="7443297" y="2820857"/>
            <a:ext cx="1698298" cy="19272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角丸四角形 57"/>
          <p:cNvSpPr/>
          <p:nvPr/>
        </p:nvSpPr>
        <p:spPr>
          <a:xfrm>
            <a:off x="2197185" y="1540295"/>
            <a:ext cx="1027896"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smtClean="0">
                <a:solidFill>
                  <a:schemeClr val="tx1"/>
                </a:solidFill>
              </a:rPr>
              <a:t>Quantum</a:t>
            </a:r>
          </a:p>
          <a:p>
            <a:pPr algn="ctr"/>
            <a:r>
              <a:rPr lang="en-US" altLang="ja-JP" sz="1050" b="1" dirty="0" smtClean="0">
                <a:solidFill>
                  <a:schemeClr val="tx1"/>
                </a:solidFill>
              </a:rPr>
              <a:t>Circuits</a:t>
            </a:r>
            <a:endParaRPr kumimoji="1" lang="ja-JP" altLang="en-US" sz="1050" b="1" dirty="0">
              <a:solidFill>
                <a:schemeClr val="tx1"/>
              </a:solidFill>
            </a:endParaRPr>
          </a:p>
        </p:txBody>
      </p:sp>
      <p:sp>
        <p:nvSpPr>
          <p:cNvPr id="59" name="楕円 58"/>
          <p:cNvSpPr/>
          <p:nvPr/>
        </p:nvSpPr>
        <p:spPr>
          <a:xfrm>
            <a:off x="4389248" y="2584670"/>
            <a:ext cx="683589" cy="451214"/>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smtClean="0">
                <a:solidFill>
                  <a:schemeClr val="tx1"/>
                </a:solidFill>
                <a:latin typeface="游ゴシック Medium" panose="020B0500000000000000" pitchFamily="50" charset="-128"/>
                <a:ea typeface="游ゴシック Medium" panose="020B0500000000000000" pitchFamily="50" charset="-128"/>
              </a:rPr>
              <a:t>UCSB</a:t>
            </a:r>
            <a:endParaRPr kumimoji="1" lang="ja-JP" altLang="en-US" sz="800" dirty="0">
              <a:solidFill>
                <a:schemeClr val="tx1"/>
              </a:solidFill>
              <a:latin typeface="游ゴシック Medium" panose="020B0500000000000000" pitchFamily="50" charset="-128"/>
              <a:ea typeface="游ゴシック Medium" panose="020B0500000000000000" pitchFamily="50" charset="-128"/>
            </a:endParaRPr>
          </a:p>
        </p:txBody>
      </p:sp>
      <p:sp>
        <p:nvSpPr>
          <p:cNvPr id="60" name="角丸四角形 59"/>
          <p:cNvSpPr/>
          <p:nvPr/>
        </p:nvSpPr>
        <p:spPr>
          <a:xfrm>
            <a:off x="1205396" y="3589939"/>
            <a:ext cx="891009" cy="218632"/>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err="1" smtClean="0">
                <a:solidFill>
                  <a:schemeClr val="tx1"/>
                </a:solidFill>
              </a:rPr>
              <a:t>IonQ</a:t>
            </a:r>
            <a:endParaRPr kumimoji="1" lang="ja-JP" altLang="en-US" sz="1100" b="1" dirty="0">
              <a:solidFill>
                <a:schemeClr val="tx1"/>
              </a:solidFill>
            </a:endParaRPr>
          </a:p>
        </p:txBody>
      </p:sp>
      <p:sp>
        <p:nvSpPr>
          <p:cNvPr id="61" name="楕円 60"/>
          <p:cNvSpPr/>
          <p:nvPr/>
        </p:nvSpPr>
        <p:spPr>
          <a:xfrm>
            <a:off x="239468" y="2954533"/>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Duke</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62" name="楕円 61"/>
          <p:cNvSpPr/>
          <p:nvPr/>
        </p:nvSpPr>
        <p:spPr>
          <a:xfrm>
            <a:off x="239468" y="3849119"/>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err="1" smtClean="0">
                <a:solidFill>
                  <a:schemeClr val="tx1"/>
                </a:solidFill>
                <a:latin typeface="游ゴシック Medium" panose="020B0500000000000000" pitchFamily="50" charset="-128"/>
                <a:ea typeface="游ゴシック Medium" panose="020B0500000000000000" pitchFamily="50" charset="-128"/>
              </a:rPr>
              <a:t>Meryland</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cxnSp>
        <p:nvCxnSpPr>
          <p:cNvPr id="64" name="直線矢印コネクタ 63"/>
          <p:cNvCxnSpPr>
            <a:stCxn id="62" idx="7"/>
            <a:endCxn id="60" idx="1"/>
          </p:cNvCxnSpPr>
          <p:nvPr/>
        </p:nvCxnSpPr>
        <p:spPr>
          <a:xfrm flipV="1">
            <a:off x="834011" y="3699255"/>
            <a:ext cx="371385" cy="2312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60" idx="3"/>
            <a:endCxn id="2" idx="1"/>
          </p:cNvCxnSpPr>
          <p:nvPr/>
        </p:nvCxnSpPr>
        <p:spPr>
          <a:xfrm flipV="1">
            <a:off x="2096405" y="3440023"/>
            <a:ext cx="1576443" cy="25923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角丸四角形 67"/>
          <p:cNvSpPr/>
          <p:nvPr/>
        </p:nvSpPr>
        <p:spPr>
          <a:xfrm>
            <a:off x="1448001" y="4573781"/>
            <a:ext cx="1027896"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b="1" dirty="0" smtClean="0">
                <a:solidFill>
                  <a:schemeClr val="tx1"/>
                </a:solidFill>
              </a:rPr>
              <a:t>D-Wave</a:t>
            </a:r>
          </a:p>
          <a:p>
            <a:pPr algn="ctr"/>
            <a:r>
              <a:rPr kumimoji="1" lang="en-US" altLang="ja-JP" sz="1000" b="1" dirty="0" smtClean="0">
                <a:solidFill>
                  <a:schemeClr val="tx1"/>
                </a:solidFill>
              </a:rPr>
              <a:t>Systems</a:t>
            </a:r>
            <a:endParaRPr kumimoji="1" lang="ja-JP" altLang="en-US" sz="1000" b="1" dirty="0">
              <a:solidFill>
                <a:schemeClr val="tx1"/>
              </a:solidFill>
            </a:endParaRPr>
          </a:p>
        </p:txBody>
      </p:sp>
      <p:cxnSp>
        <p:nvCxnSpPr>
          <p:cNvPr id="70" name="直線矢印コネクタ 69"/>
          <p:cNvCxnSpPr>
            <a:stCxn id="68" idx="0"/>
            <a:endCxn id="2" idx="1"/>
          </p:cNvCxnSpPr>
          <p:nvPr/>
        </p:nvCxnSpPr>
        <p:spPr>
          <a:xfrm flipV="1">
            <a:off x="1961949" y="3440023"/>
            <a:ext cx="1710899" cy="113375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68" idx="3"/>
            <a:endCxn id="3" idx="2"/>
          </p:cNvCxnSpPr>
          <p:nvPr/>
        </p:nvCxnSpPr>
        <p:spPr>
          <a:xfrm flipV="1">
            <a:off x="2475897" y="4375178"/>
            <a:ext cx="936405" cy="3643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3" idx="0"/>
            <a:endCxn id="2" idx="2"/>
          </p:cNvCxnSpPr>
          <p:nvPr/>
        </p:nvCxnSpPr>
        <p:spPr>
          <a:xfrm flipV="1">
            <a:off x="3760578" y="3592423"/>
            <a:ext cx="534570" cy="50496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角丸四角形 76"/>
          <p:cNvSpPr/>
          <p:nvPr/>
        </p:nvSpPr>
        <p:spPr>
          <a:xfrm>
            <a:off x="1384374" y="5375175"/>
            <a:ext cx="1106230"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b="1" dirty="0" smtClean="0">
                <a:solidFill>
                  <a:schemeClr val="tx1"/>
                </a:solidFill>
              </a:rPr>
              <a:t>BOHR</a:t>
            </a:r>
          </a:p>
          <a:p>
            <a:pPr algn="ctr"/>
            <a:r>
              <a:rPr kumimoji="1" lang="en-US" altLang="ja-JP" sz="1000" b="1" dirty="0" smtClean="0">
                <a:solidFill>
                  <a:schemeClr val="tx1"/>
                </a:solidFill>
              </a:rPr>
              <a:t>Technology</a:t>
            </a:r>
            <a:endParaRPr kumimoji="1" lang="ja-JP" altLang="en-US" sz="1000" b="1" dirty="0">
              <a:solidFill>
                <a:schemeClr val="tx1"/>
              </a:solidFill>
            </a:endParaRPr>
          </a:p>
        </p:txBody>
      </p:sp>
      <p:sp>
        <p:nvSpPr>
          <p:cNvPr id="79" name="角丸四角形 78"/>
          <p:cNvSpPr/>
          <p:nvPr/>
        </p:nvSpPr>
        <p:spPr>
          <a:xfrm>
            <a:off x="2816508" y="5779314"/>
            <a:ext cx="945562"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b="1" dirty="0" smtClean="0">
                <a:solidFill>
                  <a:schemeClr val="tx1"/>
                </a:solidFill>
              </a:rPr>
              <a:t>Protein</a:t>
            </a:r>
          </a:p>
          <a:p>
            <a:pPr algn="ctr"/>
            <a:r>
              <a:rPr lang="en-US" altLang="ja-JP" sz="1000" b="1" dirty="0" err="1" smtClean="0">
                <a:solidFill>
                  <a:schemeClr val="tx1"/>
                </a:solidFill>
              </a:rPr>
              <a:t>Qure</a:t>
            </a:r>
            <a:endParaRPr kumimoji="1" lang="ja-JP" altLang="en-US" sz="1000" b="1" dirty="0">
              <a:solidFill>
                <a:schemeClr val="tx1"/>
              </a:solidFill>
            </a:endParaRPr>
          </a:p>
        </p:txBody>
      </p:sp>
      <p:cxnSp>
        <p:nvCxnSpPr>
          <p:cNvPr id="81" name="直線矢印コネクタ 80"/>
          <p:cNvCxnSpPr>
            <a:stCxn id="79" idx="3"/>
            <a:endCxn id="6" idx="1"/>
          </p:cNvCxnSpPr>
          <p:nvPr/>
        </p:nvCxnSpPr>
        <p:spPr>
          <a:xfrm flipV="1">
            <a:off x="3762070" y="5030799"/>
            <a:ext cx="2702336" cy="91425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9" idx="0"/>
            <a:endCxn id="41" idx="2"/>
          </p:cNvCxnSpPr>
          <p:nvPr/>
        </p:nvCxnSpPr>
        <p:spPr>
          <a:xfrm flipH="1" flipV="1">
            <a:off x="4742422" y="5040693"/>
            <a:ext cx="11156" cy="12198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68" idx="3"/>
            <a:endCxn id="41" idx="1"/>
          </p:cNvCxnSpPr>
          <p:nvPr/>
        </p:nvCxnSpPr>
        <p:spPr>
          <a:xfrm>
            <a:off x="2475897" y="4739524"/>
            <a:ext cx="1878894" cy="19547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a:stCxn id="77" idx="3"/>
            <a:endCxn id="6" idx="1"/>
          </p:cNvCxnSpPr>
          <p:nvPr/>
        </p:nvCxnSpPr>
        <p:spPr>
          <a:xfrm flipV="1">
            <a:off x="2490604" y="5030799"/>
            <a:ext cx="3973802" cy="51011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stCxn id="3" idx="6"/>
            <a:endCxn id="42" idx="1"/>
          </p:cNvCxnSpPr>
          <p:nvPr/>
        </p:nvCxnSpPr>
        <p:spPr>
          <a:xfrm flipV="1">
            <a:off x="4108853" y="4235883"/>
            <a:ext cx="763814" cy="13929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42" idx="0"/>
            <a:endCxn id="5" idx="1"/>
          </p:cNvCxnSpPr>
          <p:nvPr/>
        </p:nvCxnSpPr>
        <p:spPr>
          <a:xfrm flipV="1">
            <a:off x="5318172" y="2820857"/>
            <a:ext cx="3823423" cy="130571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6" idx="2"/>
            <a:endCxn id="49" idx="1"/>
          </p:cNvCxnSpPr>
          <p:nvPr/>
        </p:nvCxnSpPr>
        <p:spPr>
          <a:xfrm>
            <a:off x="7131156" y="5183199"/>
            <a:ext cx="538875" cy="78947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49" idx="2"/>
            <a:endCxn id="7" idx="3"/>
          </p:cNvCxnSpPr>
          <p:nvPr/>
        </p:nvCxnSpPr>
        <p:spPr>
          <a:xfrm flipH="1">
            <a:off x="6798129" y="6169099"/>
            <a:ext cx="765112" cy="24388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角丸四角形 119"/>
          <p:cNvSpPr/>
          <p:nvPr/>
        </p:nvSpPr>
        <p:spPr>
          <a:xfrm>
            <a:off x="8113675" y="3828517"/>
            <a:ext cx="1097645" cy="489474"/>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b="1" dirty="0" smtClean="0">
                <a:solidFill>
                  <a:schemeClr val="tx1"/>
                </a:solidFill>
              </a:rPr>
              <a:t>Cambridge</a:t>
            </a:r>
          </a:p>
          <a:p>
            <a:pPr algn="ctr"/>
            <a:r>
              <a:rPr lang="en-US" altLang="ja-JP" sz="900" b="1" dirty="0" smtClean="0">
                <a:solidFill>
                  <a:schemeClr val="tx1"/>
                </a:solidFill>
              </a:rPr>
              <a:t>Quantum</a:t>
            </a:r>
          </a:p>
          <a:p>
            <a:pPr algn="ctr"/>
            <a:r>
              <a:rPr kumimoji="1" lang="en-US" altLang="ja-JP" sz="900" b="1" dirty="0" smtClean="0">
                <a:solidFill>
                  <a:schemeClr val="tx1"/>
                </a:solidFill>
              </a:rPr>
              <a:t>Computing</a:t>
            </a:r>
            <a:endParaRPr kumimoji="1" lang="ja-JP" altLang="en-US" sz="900" b="1" dirty="0">
              <a:solidFill>
                <a:schemeClr val="tx1"/>
              </a:solidFill>
            </a:endParaRPr>
          </a:p>
        </p:txBody>
      </p:sp>
      <p:cxnSp>
        <p:nvCxnSpPr>
          <p:cNvPr id="122" name="直線矢印コネクタ 121"/>
          <p:cNvCxnSpPr>
            <a:stCxn id="2" idx="3"/>
            <a:endCxn id="120" idx="1"/>
          </p:cNvCxnSpPr>
          <p:nvPr/>
        </p:nvCxnSpPr>
        <p:spPr>
          <a:xfrm>
            <a:off x="4917448" y="3440023"/>
            <a:ext cx="3196227" cy="63323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20" idx="0"/>
            <a:endCxn id="5" idx="1"/>
          </p:cNvCxnSpPr>
          <p:nvPr/>
        </p:nvCxnSpPr>
        <p:spPr>
          <a:xfrm flipV="1">
            <a:off x="8662498" y="2820857"/>
            <a:ext cx="479097" cy="100766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61" idx="5"/>
            <a:endCxn id="60" idx="1"/>
          </p:cNvCxnSpPr>
          <p:nvPr/>
        </p:nvCxnSpPr>
        <p:spPr>
          <a:xfrm>
            <a:off x="834011" y="3428754"/>
            <a:ext cx="371385" cy="27050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楕円 127"/>
          <p:cNvSpPr/>
          <p:nvPr/>
        </p:nvSpPr>
        <p:spPr>
          <a:xfrm>
            <a:off x="1503740" y="6172164"/>
            <a:ext cx="867499" cy="473478"/>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Toronto</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cxnSp>
        <p:nvCxnSpPr>
          <p:cNvPr id="131" name="直線矢印コネクタ 130"/>
          <p:cNvCxnSpPr>
            <a:stCxn id="3" idx="1"/>
            <a:endCxn id="52" idx="2"/>
          </p:cNvCxnSpPr>
          <p:nvPr/>
        </p:nvCxnSpPr>
        <p:spPr>
          <a:xfrm flipH="1" flipV="1">
            <a:off x="2968509" y="2796421"/>
            <a:ext cx="545801" cy="13823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a:stCxn id="79" idx="0"/>
            <a:endCxn id="52" idx="2"/>
          </p:cNvCxnSpPr>
          <p:nvPr/>
        </p:nvCxnSpPr>
        <p:spPr>
          <a:xfrm flipH="1" flipV="1">
            <a:off x="2968509" y="2796421"/>
            <a:ext cx="320780" cy="298289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68" idx="0"/>
            <a:endCxn id="52" idx="2"/>
          </p:cNvCxnSpPr>
          <p:nvPr/>
        </p:nvCxnSpPr>
        <p:spPr>
          <a:xfrm flipV="1">
            <a:off x="1961949" y="2796421"/>
            <a:ext cx="1006560" cy="177736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0" idx="2"/>
            <a:endCxn id="60" idx="0"/>
          </p:cNvCxnSpPr>
          <p:nvPr/>
        </p:nvCxnSpPr>
        <p:spPr>
          <a:xfrm>
            <a:off x="1647137" y="3185418"/>
            <a:ext cx="3764" cy="404521"/>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51" idx="1"/>
            <a:endCxn id="2" idx="3"/>
          </p:cNvCxnSpPr>
          <p:nvPr/>
        </p:nvCxnSpPr>
        <p:spPr>
          <a:xfrm flipH="1">
            <a:off x="4917448" y="3013577"/>
            <a:ext cx="1497953" cy="4264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20" idx="1"/>
            <a:endCxn id="6" idx="0"/>
          </p:cNvCxnSpPr>
          <p:nvPr/>
        </p:nvCxnSpPr>
        <p:spPr>
          <a:xfrm flipH="1">
            <a:off x="7131156" y="4073254"/>
            <a:ext cx="982519" cy="80514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51" idx="2"/>
            <a:endCxn id="6" idx="0"/>
          </p:cNvCxnSpPr>
          <p:nvPr/>
        </p:nvCxnSpPr>
        <p:spPr>
          <a:xfrm>
            <a:off x="6929349" y="3179320"/>
            <a:ext cx="201807" cy="169907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1" name="角丸四角形 160"/>
          <p:cNvSpPr/>
          <p:nvPr/>
        </p:nvSpPr>
        <p:spPr>
          <a:xfrm>
            <a:off x="9514460" y="4891009"/>
            <a:ext cx="1239204" cy="241544"/>
          </a:xfrm>
          <a:prstGeom prst="roundRect">
            <a:avLst>
              <a:gd name="adj" fmla="val 50000"/>
            </a:avLst>
          </a:prstGeom>
          <a:solidFill>
            <a:schemeClr val="accent6">
              <a:lumMod val="60000"/>
              <a:lumOff val="40000"/>
            </a:schemeClr>
          </a:solidFill>
          <a:ln>
            <a:solidFill>
              <a:srgbClr val="002060"/>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b="1" dirty="0" err="1" smtClean="0">
                <a:solidFill>
                  <a:schemeClr val="tx1"/>
                </a:solidFill>
              </a:rPr>
              <a:t>Strangeworks</a:t>
            </a:r>
            <a:endParaRPr kumimoji="1" lang="ja-JP" altLang="en-US" sz="1050" b="1" dirty="0">
              <a:solidFill>
                <a:schemeClr val="tx1"/>
              </a:solidFill>
            </a:endParaRPr>
          </a:p>
        </p:txBody>
      </p:sp>
      <p:cxnSp>
        <p:nvCxnSpPr>
          <p:cNvPr id="163" name="直線矢印コネクタ 162"/>
          <p:cNvCxnSpPr>
            <a:stCxn id="161" idx="1"/>
            <a:endCxn id="6" idx="3"/>
          </p:cNvCxnSpPr>
          <p:nvPr/>
        </p:nvCxnSpPr>
        <p:spPr>
          <a:xfrm flipH="1">
            <a:off x="7797906" y="5011781"/>
            <a:ext cx="1716554" cy="1901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a:stCxn id="5" idx="2"/>
            <a:endCxn id="161" idx="0"/>
          </p:cNvCxnSpPr>
          <p:nvPr/>
        </p:nvCxnSpPr>
        <p:spPr>
          <a:xfrm>
            <a:off x="9713095" y="2973257"/>
            <a:ext cx="420967" cy="191775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9" idx="2"/>
            <a:endCxn id="6" idx="0"/>
          </p:cNvCxnSpPr>
          <p:nvPr/>
        </p:nvCxnSpPr>
        <p:spPr>
          <a:xfrm flipH="1">
            <a:off x="7131156" y="1643133"/>
            <a:ext cx="1955017" cy="323526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角丸四角形 194"/>
          <p:cNvSpPr/>
          <p:nvPr/>
        </p:nvSpPr>
        <p:spPr>
          <a:xfrm>
            <a:off x="3459904" y="1443684"/>
            <a:ext cx="1097645" cy="489474"/>
          </a:xfrm>
          <a:prstGeom prst="roundRect">
            <a:avLst>
              <a:gd name="adj" fmla="val 50000"/>
            </a:avLst>
          </a:prstGeom>
          <a:solidFill>
            <a:schemeClr val="accent6">
              <a:lumMod val="60000"/>
              <a:lumOff val="40000"/>
            </a:schemeClr>
          </a:solidFill>
          <a:ln>
            <a:solidFill>
              <a:schemeClr val="accent6">
                <a:lumMod val="50000"/>
              </a:schemeClr>
            </a:solidFill>
          </a:ln>
          <a:effectLst>
            <a:glow rad="101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dirty="0" err="1" smtClean="0">
                <a:solidFill>
                  <a:schemeClr val="tx1"/>
                </a:solidFill>
              </a:rPr>
              <a:t>Helsenberg</a:t>
            </a:r>
            <a:endParaRPr lang="en-US" altLang="ja-JP" sz="900" b="1" dirty="0" smtClean="0">
              <a:solidFill>
                <a:schemeClr val="tx1"/>
              </a:solidFill>
            </a:endParaRPr>
          </a:p>
          <a:p>
            <a:pPr algn="ctr"/>
            <a:r>
              <a:rPr lang="en-US" altLang="ja-JP" sz="900" b="1" dirty="0" smtClean="0">
                <a:solidFill>
                  <a:schemeClr val="tx1"/>
                </a:solidFill>
              </a:rPr>
              <a:t>Quantum</a:t>
            </a:r>
          </a:p>
          <a:p>
            <a:pPr algn="ctr"/>
            <a:r>
              <a:rPr kumimoji="1" lang="en-US" altLang="ja-JP" sz="900" b="1" dirty="0" smtClean="0">
                <a:solidFill>
                  <a:schemeClr val="tx1"/>
                </a:solidFill>
              </a:rPr>
              <a:t>Simulation</a:t>
            </a:r>
            <a:endParaRPr kumimoji="1" lang="ja-JP" altLang="en-US" sz="900" b="1" dirty="0">
              <a:solidFill>
                <a:schemeClr val="tx1"/>
              </a:solidFill>
            </a:endParaRPr>
          </a:p>
        </p:txBody>
      </p:sp>
      <p:cxnSp>
        <p:nvCxnSpPr>
          <p:cNvPr id="197" name="直線矢印コネクタ 196"/>
          <p:cNvCxnSpPr>
            <a:stCxn id="195" idx="2"/>
            <a:endCxn id="2" idx="0"/>
          </p:cNvCxnSpPr>
          <p:nvPr/>
        </p:nvCxnSpPr>
        <p:spPr>
          <a:xfrm>
            <a:off x="4008727" y="1933158"/>
            <a:ext cx="286421" cy="135446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楕円 199"/>
          <p:cNvSpPr/>
          <p:nvPr/>
        </p:nvSpPr>
        <p:spPr>
          <a:xfrm>
            <a:off x="2016481" y="342348"/>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Yale</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201" name="楕円 200"/>
          <p:cNvSpPr/>
          <p:nvPr/>
        </p:nvSpPr>
        <p:spPr>
          <a:xfrm>
            <a:off x="1211466" y="342348"/>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MIT</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
        <p:nvSpPr>
          <p:cNvPr id="202" name="楕円 201"/>
          <p:cNvSpPr/>
          <p:nvPr/>
        </p:nvSpPr>
        <p:spPr>
          <a:xfrm>
            <a:off x="406451" y="342348"/>
            <a:ext cx="696551"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Princeton</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cxnSp>
        <p:nvCxnSpPr>
          <p:cNvPr id="204" name="直線矢印コネクタ 203"/>
          <p:cNvCxnSpPr>
            <a:stCxn id="201" idx="4"/>
            <a:endCxn id="58" idx="0"/>
          </p:cNvCxnSpPr>
          <p:nvPr/>
        </p:nvCxnSpPr>
        <p:spPr>
          <a:xfrm>
            <a:off x="1559742" y="897933"/>
            <a:ext cx="1151391" cy="64236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58" idx="0"/>
            <a:endCxn id="200" idx="4"/>
          </p:cNvCxnSpPr>
          <p:nvPr/>
        </p:nvCxnSpPr>
        <p:spPr>
          <a:xfrm flipH="1" flipV="1">
            <a:off x="2364757" y="897933"/>
            <a:ext cx="346376" cy="64236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a:stCxn id="58" idx="0"/>
            <a:endCxn id="202" idx="4"/>
          </p:cNvCxnSpPr>
          <p:nvPr/>
        </p:nvCxnSpPr>
        <p:spPr>
          <a:xfrm flipH="1" flipV="1">
            <a:off x="754727" y="897933"/>
            <a:ext cx="1956406" cy="64236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5" name="角丸四角形 214"/>
          <p:cNvSpPr/>
          <p:nvPr/>
        </p:nvSpPr>
        <p:spPr>
          <a:xfrm>
            <a:off x="6316985" y="1182429"/>
            <a:ext cx="1067935" cy="331486"/>
          </a:xfrm>
          <a:prstGeom prst="roundRect">
            <a:avLst>
              <a:gd name="adj" fmla="val 50000"/>
            </a:avLst>
          </a:prstGeom>
          <a:solidFill>
            <a:schemeClr val="accent6">
              <a:lumMod val="60000"/>
              <a:lumOff val="40000"/>
            </a:schemeClr>
          </a:solidFill>
          <a:ln>
            <a:solidFill>
              <a:schemeClr val="accent6">
                <a:lumMod val="50000"/>
              </a:schemeClr>
            </a:solidFill>
          </a:ln>
          <a:effectLst>
            <a:glow rad="1397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b="1" dirty="0" smtClean="0">
                <a:solidFill>
                  <a:schemeClr val="tx1"/>
                </a:solidFill>
              </a:rPr>
              <a:t>Quantum</a:t>
            </a:r>
          </a:p>
          <a:p>
            <a:pPr algn="ctr"/>
            <a:r>
              <a:rPr kumimoji="1" lang="en-US" altLang="ja-JP" sz="1000" b="1" dirty="0" smtClean="0">
                <a:solidFill>
                  <a:schemeClr val="tx1"/>
                </a:solidFill>
              </a:rPr>
              <a:t>Benchmark</a:t>
            </a:r>
            <a:endParaRPr kumimoji="1" lang="ja-JP" altLang="en-US" sz="1000" b="1" dirty="0">
              <a:solidFill>
                <a:schemeClr val="tx1"/>
              </a:solidFill>
            </a:endParaRPr>
          </a:p>
        </p:txBody>
      </p:sp>
      <p:cxnSp>
        <p:nvCxnSpPr>
          <p:cNvPr id="217" name="直線矢印コネクタ 216"/>
          <p:cNvCxnSpPr>
            <a:stCxn id="2" idx="3"/>
            <a:endCxn id="215" idx="1"/>
          </p:cNvCxnSpPr>
          <p:nvPr/>
        </p:nvCxnSpPr>
        <p:spPr>
          <a:xfrm flipV="1">
            <a:off x="4917448" y="1348172"/>
            <a:ext cx="1399537" cy="209185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a:stCxn id="215" idx="3"/>
            <a:endCxn id="5" idx="1"/>
          </p:cNvCxnSpPr>
          <p:nvPr/>
        </p:nvCxnSpPr>
        <p:spPr>
          <a:xfrm>
            <a:off x="7384920" y="1348172"/>
            <a:ext cx="1756675" cy="147268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a:stCxn id="42" idx="0"/>
            <a:endCxn id="2" idx="3"/>
          </p:cNvCxnSpPr>
          <p:nvPr/>
        </p:nvCxnSpPr>
        <p:spPr>
          <a:xfrm flipH="1" flipV="1">
            <a:off x="4917448" y="3440023"/>
            <a:ext cx="400724" cy="68654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a:stCxn id="128" idx="0"/>
            <a:endCxn id="77" idx="2"/>
          </p:cNvCxnSpPr>
          <p:nvPr/>
        </p:nvCxnSpPr>
        <p:spPr>
          <a:xfrm flipH="1" flipV="1">
            <a:off x="1937489" y="5706661"/>
            <a:ext cx="1" cy="46550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a:stCxn id="128" idx="7"/>
            <a:endCxn id="79" idx="1"/>
          </p:cNvCxnSpPr>
          <p:nvPr/>
        </p:nvCxnSpPr>
        <p:spPr>
          <a:xfrm flipV="1">
            <a:off x="2244197" y="5945057"/>
            <a:ext cx="572311" cy="2964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a:stCxn id="128" idx="6"/>
            <a:endCxn id="9" idx="1"/>
          </p:cNvCxnSpPr>
          <p:nvPr/>
        </p:nvCxnSpPr>
        <p:spPr>
          <a:xfrm>
            <a:off x="2371239" y="6408903"/>
            <a:ext cx="1833064" cy="408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5" name="角丸四角形 234"/>
          <p:cNvSpPr/>
          <p:nvPr/>
        </p:nvSpPr>
        <p:spPr>
          <a:xfrm>
            <a:off x="5023724" y="618427"/>
            <a:ext cx="813821" cy="319186"/>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err="1" smtClean="0">
                <a:solidFill>
                  <a:schemeClr val="tx1"/>
                </a:solidFill>
              </a:rPr>
              <a:t>Vanedge</a:t>
            </a:r>
            <a:endParaRPr kumimoji="1" lang="en-US" altLang="ja-JP" sz="1050" dirty="0" smtClean="0">
              <a:solidFill>
                <a:schemeClr val="tx1"/>
              </a:solidFill>
            </a:endParaRPr>
          </a:p>
          <a:p>
            <a:pPr algn="ctr"/>
            <a:r>
              <a:rPr kumimoji="1" lang="en-US" altLang="ja-JP" sz="1050" dirty="0" smtClean="0">
                <a:solidFill>
                  <a:schemeClr val="tx1"/>
                </a:solidFill>
              </a:rPr>
              <a:t>Capital</a:t>
            </a:r>
            <a:endParaRPr kumimoji="1" lang="ja-JP" altLang="en-US" sz="1050" dirty="0">
              <a:solidFill>
                <a:schemeClr val="tx1"/>
              </a:solidFill>
            </a:endParaRPr>
          </a:p>
        </p:txBody>
      </p:sp>
      <p:sp>
        <p:nvSpPr>
          <p:cNvPr id="236" name="角丸四角形 235"/>
          <p:cNvSpPr/>
          <p:nvPr/>
        </p:nvSpPr>
        <p:spPr>
          <a:xfrm>
            <a:off x="5986471" y="2140067"/>
            <a:ext cx="955871" cy="218922"/>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The Engine</a:t>
            </a:r>
            <a:endParaRPr kumimoji="1" lang="ja-JP" altLang="en-US" sz="1100" dirty="0">
              <a:solidFill>
                <a:schemeClr val="tx1"/>
              </a:solidFill>
            </a:endParaRPr>
          </a:p>
        </p:txBody>
      </p:sp>
      <p:sp>
        <p:nvSpPr>
          <p:cNvPr id="237" name="角丸四角形 236"/>
          <p:cNvSpPr/>
          <p:nvPr/>
        </p:nvSpPr>
        <p:spPr>
          <a:xfrm>
            <a:off x="5444932" y="5711764"/>
            <a:ext cx="1323997" cy="210669"/>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Airbus Ventures</a:t>
            </a:r>
            <a:endParaRPr kumimoji="1" lang="ja-JP" altLang="en-US" sz="1100" dirty="0">
              <a:solidFill>
                <a:schemeClr val="tx1"/>
              </a:solidFill>
            </a:endParaRPr>
          </a:p>
        </p:txBody>
      </p:sp>
      <p:cxnSp>
        <p:nvCxnSpPr>
          <p:cNvPr id="239" name="直線矢印コネクタ 238"/>
          <p:cNvCxnSpPr>
            <a:stCxn id="237" idx="0"/>
            <a:endCxn id="42" idx="2"/>
          </p:cNvCxnSpPr>
          <p:nvPr/>
        </p:nvCxnSpPr>
        <p:spPr>
          <a:xfrm flipH="1" flipV="1">
            <a:off x="5318172" y="4345199"/>
            <a:ext cx="788759" cy="1366565"/>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角丸四角形 239"/>
          <p:cNvSpPr/>
          <p:nvPr/>
        </p:nvSpPr>
        <p:spPr>
          <a:xfrm>
            <a:off x="6366086" y="353891"/>
            <a:ext cx="1655171" cy="225970"/>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smtClean="0">
                <a:solidFill>
                  <a:schemeClr val="tx1"/>
                </a:solidFill>
              </a:rPr>
              <a:t>WorldQuant</a:t>
            </a:r>
            <a:r>
              <a:rPr kumimoji="1" lang="en-US" altLang="ja-JP" sz="1100" dirty="0" smtClean="0">
                <a:solidFill>
                  <a:schemeClr val="tx1"/>
                </a:solidFill>
              </a:rPr>
              <a:t> Ventures</a:t>
            </a:r>
            <a:endParaRPr kumimoji="1" lang="ja-JP" altLang="en-US" sz="1100" dirty="0">
              <a:solidFill>
                <a:schemeClr val="tx1"/>
              </a:solidFill>
            </a:endParaRPr>
          </a:p>
        </p:txBody>
      </p:sp>
      <p:cxnSp>
        <p:nvCxnSpPr>
          <p:cNvPr id="244" name="直線矢印コネクタ 243"/>
          <p:cNvCxnSpPr>
            <a:stCxn id="236" idx="2"/>
            <a:endCxn id="51" idx="0"/>
          </p:cNvCxnSpPr>
          <p:nvPr/>
        </p:nvCxnSpPr>
        <p:spPr>
          <a:xfrm>
            <a:off x="6464407" y="2358989"/>
            <a:ext cx="464942" cy="488845"/>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a:stCxn id="235" idx="3"/>
            <a:endCxn id="215" idx="1"/>
          </p:cNvCxnSpPr>
          <p:nvPr/>
        </p:nvCxnSpPr>
        <p:spPr>
          <a:xfrm>
            <a:off x="5837545" y="778020"/>
            <a:ext cx="479440" cy="570152"/>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a:stCxn id="240" idx="2"/>
            <a:endCxn id="52" idx="3"/>
          </p:cNvCxnSpPr>
          <p:nvPr/>
        </p:nvCxnSpPr>
        <p:spPr>
          <a:xfrm flipH="1">
            <a:off x="3482457" y="579861"/>
            <a:ext cx="3711215" cy="2050817"/>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a:stCxn id="240" idx="2"/>
            <a:endCxn id="19" idx="1"/>
          </p:cNvCxnSpPr>
          <p:nvPr/>
        </p:nvCxnSpPr>
        <p:spPr>
          <a:xfrm>
            <a:off x="7193672" y="579861"/>
            <a:ext cx="1378553" cy="952187"/>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8767906" y="5549358"/>
            <a:ext cx="1323997" cy="210669"/>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smtClean="0">
                <a:solidFill>
                  <a:schemeClr val="tx1"/>
                </a:solidFill>
              </a:rPr>
              <a:t>Stanhill</a:t>
            </a:r>
            <a:r>
              <a:rPr kumimoji="1" lang="en-US" altLang="ja-JP" sz="1100" dirty="0" smtClean="0">
                <a:solidFill>
                  <a:schemeClr val="tx1"/>
                </a:solidFill>
              </a:rPr>
              <a:t> Capital</a:t>
            </a:r>
            <a:endParaRPr kumimoji="1" lang="ja-JP" altLang="en-US" sz="1100" dirty="0">
              <a:solidFill>
                <a:schemeClr val="tx1"/>
              </a:solidFill>
            </a:endParaRPr>
          </a:p>
        </p:txBody>
      </p:sp>
      <p:cxnSp>
        <p:nvCxnSpPr>
          <p:cNvPr id="281" name="直線矢印コネクタ 280"/>
          <p:cNvCxnSpPr>
            <a:stCxn id="279" idx="0"/>
            <a:endCxn id="120" idx="2"/>
          </p:cNvCxnSpPr>
          <p:nvPr/>
        </p:nvCxnSpPr>
        <p:spPr>
          <a:xfrm flipH="1" flipV="1">
            <a:off x="8662498" y="4317991"/>
            <a:ext cx="767407" cy="1231367"/>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8" name="角丸四角形 287"/>
          <p:cNvSpPr/>
          <p:nvPr/>
        </p:nvSpPr>
        <p:spPr>
          <a:xfrm>
            <a:off x="347279" y="1532048"/>
            <a:ext cx="1179556" cy="328164"/>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err="1" smtClean="0">
                <a:solidFill>
                  <a:schemeClr val="tx1"/>
                </a:solidFill>
              </a:rPr>
              <a:t>Andreesson</a:t>
            </a:r>
            <a:r>
              <a:rPr kumimoji="1" lang="en-US" altLang="ja-JP" sz="1050" dirty="0" smtClean="0">
                <a:solidFill>
                  <a:schemeClr val="tx1"/>
                </a:solidFill>
              </a:rPr>
              <a:t> Horowitz</a:t>
            </a:r>
            <a:endParaRPr kumimoji="1" lang="ja-JP" altLang="en-US" sz="1050" dirty="0">
              <a:solidFill>
                <a:schemeClr val="tx1"/>
              </a:solidFill>
            </a:endParaRPr>
          </a:p>
        </p:txBody>
      </p:sp>
      <p:cxnSp>
        <p:nvCxnSpPr>
          <p:cNvPr id="290" name="直線矢印コネクタ 289"/>
          <p:cNvCxnSpPr>
            <a:stCxn id="288" idx="3"/>
            <a:endCxn id="52" idx="1"/>
          </p:cNvCxnSpPr>
          <p:nvPr/>
        </p:nvCxnSpPr>
        <p:spPr>
          <a:xfrm>
            <a:off x="1526835" y="1696130"/>
            <a:ext cx="927726" cy="934548"/>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2" name="直線矢印コネクタ 301"/>
          <p:cNvCxnSpPr>
            <a:stCxn id="68" idx="2"/>
            <a:endCxn id="77" idx="0"/>
          </p:cNvCxnSpPr>
          <p:nvPr/>
        </p:nvCxnSpPr>
        <p:spPr>
          <a:xfrm flipH="1">
            <a:off x="1937489" y="4905267"/>
            <a:ext cx="24460" cy="46990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2" name="角丸四角形 311"/>
          <p:cNvSpPr/>
          <p:nvPr/>
        </p:nvSpPr>
        <p:spPr>
          <a:xfrm>
            <a:off x="133172" y="4835469"/>
            <a:ext cx="965200" cy="297084"/>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rPr>
              <a:t>Goldman</a:t>
            </a:r>
          </a:p>
          <a:p>
            <a:pPr algn="ctr"/>
            <a:r>
              <a:rPr lang="en-US" altLang="ja-JP" sz="1050" dirty="0" smtClean="0">
                <a:solidFill>
                  <a:schemeClr val="tx1"/>
                </a:solidFill>
              </a:rPr>
              <a:t>Sachs</a:t>
            </a:r>
            <a:endParaRPr kumimoji="1" lang="ja-JP" altLang="en-US" sz="1050" dirty="0">
              <a:solidFill>
                <a:schemeClr val="tx1"/>
              </a:solidFill>
            </a:endParaRPr>
          </a:p>
        </p:txBody>
      </p:sp>
      <p:sp>
        <p:nvSpPr>
          <p:cNvPr id="313" name="角丸四角形 312"/>
          <p:cNvSpPr/>
          <p:nvPr/>
        </p:nvSpPr>
        <p:spPr>
          <a:xfrm>
            <a:off x="242287" y="5624877"/>
            <a:ext cx="484445" cy="266429"/>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S28</a:t>
            </a:r>
            <a:endParaRPr kumimoji="1" lang="ja-JP" altLang="en-US" sz="1100" dirty="0">
              <a:solidFill>
                <a:schemeClr val="tx1"/>
              </a:solidFill>
            </a:endParaRPr>
          </a:p>
        </p:txBody>
      </p:sp>
      <p:cxnSp>
        <p:nvCxnSpPr>
          <p:cNvPr id="315" name="直線矢印コネクタ 314"/>
          <p:cNvCxnSpPr>
            <a:stCxn id="313" idx="3"/>
            <a:endCxn id="77" idx="1"/>
          </p:cNvCxnSpPr>
          <p:nvPr/>
        </p:nvCxnSpPr>
        <p:spPr>
          <a:xfrm flipV="1">
            <a:off x="726732" y="5540918"/>
            <a:ext cx="657642" cy="217174"/>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a:stCxn id="312" idx="3"/>
            <a:endCxn id="68" idx="1"/>
          </p:cNvCxnSpPr>
          <p:nvPr/>
        </p:nvCxnSpPr>
        <p:spPr>
          <a:xfrm flipV="1">
            <a:off x="1098372" y="4739524"/>
            <a:ext cx="349629" cy="244487"/>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1" name="角丸四角形 320"/>
          <p:cNvSpPr/>
          <p:nvPr/>
        </p:nvSpPr>
        <p:spPr>
          <a:xfrm>
            <a:off x="368281" y="2192102"/>
            <a:ext cx="1124134" cy="348325"/>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rPr>
              <a:t>Alchemist</a:t>
            </a:r>
          </a:p>
          <a:p>
            <a:pPr algn="ctr"/>
            <a:r>
              <a:rPr lang="en-US" altLang="ja-JP" sz="1050" dirty="0" smtClean="0">
                <a:solidFill>
                  <a:schemeClr val="tx1"/>
                </a:solidFill>
              </a:rPr>
              <a:t>Accelerator</a:t>
            </a:r>
            <a:endParaRPr kumimoji="1" lang="ja-JP" altLang="en-US" sz="1050" dirty="0">
              <a:solidFill>
                <a:schemeClr val="tx1"/>
              </a:solidFill>
            </a:endParaRPr>
          </a:p>
        </p:txBody>
      </p:sp>
      <p:cxnSp>
        <p:nvCxnSpPr>
          <p:cNvPr id="323" name="直線矢印コネクタ 322"/>
          <p:cNvCxnSpPr>
            <a:stCxn id="321" idx="3"/>
            <a:endCxn id="52" idx="1"/>
          </p:cNvCxnSpPr>
          <p:nvPr/>
        </p:nvCxnSpPr>
        <p:spPr>
          <a:xfrm>
            <a:off x="1492415" y="2366265"/>
            <a:ext cx="962146" cy="264413"/>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1" name="角丸四角形 350"/>
          <p:cNvSpPr/>
          <p:nvPr/>
        </p:nvSpPr>
        <p:spPr>
          <a:xfrm>
            <a:off x="8415468" y="663074"/>
            <a:ext cx="1340218" cy="159401"/>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smtClean="0">
                <a:solidFill>
                  <a:schemeClr val="tx1"/>
                </a:solidFill>
              </a:rPr>
              <a:t>Summar</a:t>
            </a:r>
            <a:r>
              <a:rPr kumimoji="1" lang="en-US" altLang="ja-JP" sz="1100" dirty="0" smtClean="0">
                <a:solidFill>
                  <a:schemeClr val="tx1"/>
                </a:solidFill>
              </a:rPr>
              <a:t> Capital</a:t>
            </a:r>
            <a:endParaRPr kumimoji="1" lang="ja-JP" altLang="en-US" sz="1100" dirty="0">
              <a:solidFill>
                <a:schemeClr val="tx1"/>
              </a:solidFill>
            </a:endParaRPr>
          </a:p>
        </p:txBody>
      </p:sp>
      <p:cxnSp>
        <p:nvCxnSpPr>
          <p:cNvPr id="353" name="直線矢印コネクタ 352"/>
          <p:cNvCxnSpPr>
            <a:stCxn id="351" idx="2"/>
            <a:endCxn id="19" idx="0"/>
          </p:cNvCxnSpPr>
          <p:nvPr/>
        </p:nvCxnSpPr>
        <p:spPr>
          <a:xfrm>
            <a:off x="9085577" y="822475"/>
            <a:ext cx="596" cy="598488"/>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6" name="角丸四角形 355"/>
          <p:cNvSpPr/>
          <p:nvPr/>
        </p:nvSpPr>
        <p:spPr>
          <a:xfrm>
            <a:off x="10269634" y="654187"/>
            <a:ext cx="1323997" cy="210669"/>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Horizon Ventures</a:t>
            </a:r>
            <a:endParaRPr kumimoji="1" lang="ja-JP" altLang="en-US" sz="1100" dirty="0">
              <a:solidFill>
                <a:schemeClr val="tx1"/>
              </a:solidFill>
            </a:endParaRPr>
          </a:p>
        </p:txBody>
      </p:sp>
      <p:cxnSp>
        <p:nvCxnSpPr>
          <p:cNvPr id="358" name="直線矢印コネクタ 357"/>
          <p:cNvCxnSpPr>
            <a:stCxn id="356" idx="2"/>
            <a:endCxn id="18" idx="0"/>
          </p:cNvCxnSpPr>
          <p:nvPr/>
        </p:nvCxnSpPr>
        <p:spPr>
          <a:xfrm flipH="1">
            <a:off x="10442300" y="864856"/>
            <a:ext cx="489333" cy="556589"/>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6" name="角丸四角形 365"/>
          <p:cNvSpPr/>
          <p:nvPr/>
        </p:nvSpPr>
        <p:spPr>
          <a:xfrm>
            <a:off x="7124913" y="2105371"/>
            <a:ext cx="955871" cy="318931"/>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rPr>
              <a:t>Propagator</a:t>
            </a:r>
          </a:p>
          <a:p>
            <a:pPr algn="ctr"/>
            <a:r>
              <a:rPr lang="en-US" altLang="ja-JP" sz="1050" dirty="0" smtClean="0">
                <a:solidFill>
                  <a:schemeClr val="tx1"/>
                </a:solidFill>
              </a:rPr>
              <a:t>Ventures</a:t>
            </a:r>
            <a:endParaRPr kumimoji="1" lang="ja-JP" altLang="en-US" sz="1050" dirty="0">
              <a:solidFill>
                <a:schemeClr val="tx1"/>
              </a:solidFill>
            </a:endParaRPr>
          </a:p>
        </p:txBody>
      </p:sp>
      <p:cxnSp>
        <p:nvCxnSpPr>
          <p:cNvPr id="368" name="直線矢印コネクタ 367"/>
          <p:cNvCxnSpPr>
            <a:stCxn id="366" idx="2"/>
            <a:endCxn id="51" idx="0"/>
          </p:cNvCxnSpPr>
          <p:nvPr/>
        </p:nvCxnSpPr>
        <p:spPr>
          <a:xfrm flipH="1">
            <a:off x="6929349" y="2424302"/>
            <a:ext cx="673500" cy="423532"/>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1" name="角丸四角形 370"/>
          <p:cNvSpPr/>
          <p:nvPr/>
        </p:nvSpPr>
        <p:spPr>
          <a:xfrm>
            <a:off x="3036374" y="288227"/>
            <a:ext cx="955871" cy="218922"/>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tx1"/>
                </a:solidFill>
              </a:rPr>
              <a:t>Canaan</a:t>
            </a:r>
            <a:endParaRPr kumimoji="1" lang="ja-JP" altLang="en-US" sz="1100" dirty="0">
              <a:solidFill>
                <a:schemeClr val="tx1"/>
              </a:solidFill>
            </a:endParaRPr>
          </a:p>
        </p:txBody>
      </p:sp>
      <p:sp>
        <p:nvSpPr>
          <p:cNvPr id="372" name="角丸四角形 371"/>
          <p:cNvSpPr/>
          <p:nvPr/>
        </p:nvSpPr>
        <p:spPr>
          <a:xfrm>
            <a:off x="3775171" y="918653"/>
            <a:ext cx="955871" cy="218922"/>
          </a:xfrm>
          <a:prstGeom prst="roundRect">
            <a:avLst/>
          </a:prstGeom>
          <a:solidFill>
            <a:schemeClr val="accent2">
              <a:lumMod val="20000"/>
              <a:lumOff val="80000"/>
            </a:schemeClr>
          </a:solidFill>
          <a:ln>
            <a:solidFill>
              <a:srgbClr val="FF0000"/>
            </a:solidFill>
          </a:ln>
          <a:effectLst>
            <a:glow rad="1397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smtClean="0">
                <a:solidFill>
                  <a:schemeClr val="tx1"/>
                </a:solidFill>
              </a:rPr>
              <a:t>Sequola</a:t>
            </a:r>
            <a:endParaRPr kumimoji="1" lang="ja-JP" altLang="en-US" sz="1100" dirty="0">
              <a:solidFill>
                <a:schemeClr val="tx1"/>
              </a:solidFill>
            </a:endParaRPr>
          </a:p>
        </p:txBody>
      </p:sp>
      <p:cxnSp>
        <p:nvCxnSpPr>
          <p:cNvPr id="374" name="直線矢印コネクタ 373"/>
          <p:cNvCxnSpPr>
            <a:stCxn id="371" idx="2"/>
            <a:endCxn id="58" idx="0"/>
          </p:cNvCxnSpPr>
          <p:nvPr/>
        </p:nvCxnSpPr>
        <p:spPr>
          <a:xfrm flipH="1">
            <a:off x="2711133" y="507149"/>
            <a:ext cx="803177" cy="1033146"/>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6" name="直線矢印コネクタ 375"/>
          <p:cNvCxnSpPr>
            <a:stCxn id="372" idx="1"/>
            <a:endCxn id="58" idx="0"/>
          </p:cNvCxnSpPr>
          <p:nvPr/>
        </p:nvCxnSpPr>
        <p:spPr>
          <a:xfrm flipH="1">
            <a:off x="2711133" y="1028114"/>
            <a:ext cx="1064038" cy="512181"/>
          </a:xfrm>
          <a:prstGeom prst="straightConnector1">
            <a:avLst/>
          </a:prstGeom>
          <a:ln>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4" name="角丸四角形 403"/>
          <p:cNvSpPr/>
          <p:nvPr/>
        </p:nvSpPr>
        <p:spPr>
          <a:xfrm>
            <a:off x="8748183" y="6264493"/>
            <a:ext cx="1449458" cy="304800"/>
          </a:xfrm>
          <a:prstGeom prst="roundRect">
            <a:avLst>
              <a:gd name="adj" fmla="val 50000"/>
            </a:avLst>
          </a:prstGeom>
          <a:solidFill>
            <a:srgbClr val="0070C0"/>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bg1"/>
                </a:solidFill>
              </a:rPr>
              <a:t>日立製作所</a:t>
            </a:r>
            <a:endParaRPr kumimoji="1" lang="ja-JP" altLang="en-US" sz="1600" b="1" dirty="0">
              <a:solidFill>
                <a:schemeClr val="bg1"/>
              </a:solidFill>
            </a:endParaRPr>
          </a:p>
        </p:txBody>
      </p:sp>
      <p:sp>
        <p:nvSpPr>
          <p:cNvPr id="407" name="楕円 406"/>
          <p:cNvSpPr/>
          <p:nvPr/>
        </p:nvSpPr>
        <p:spPr>
          <a:xfrm>
            <a:off x="10968188" y="6139101"/>
            <a:ext cx="729205" cy="555585"/>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rPr>
              <a:t>Cambridge</a:t>
            </a:r>
            <a:endParaRPr kumimoji="1" lang="ja-JP" altLang="en-US" sz="200" dirty="0">
              <a:solidFill>
                <a:schemeClr val="tx1"/>
              </a:solidFill>
              <a:latin typeface="游ゴシック Medium" panose="020B0500000000000000" pitchFamily="50" charset="-128"/>
              <a:ea typeface="游ゴシック Medium" panose="020B0500000000000000" pitchFamily="50" charset="-128"/>
            </a:endParaRPr>
          </a:p>
        </p:txBody>
      </p:sp>
      <p:cxnSp>
        <p:nvCxnSpPr>
          <p:cNvPr id="409" name="直線矢印コネクタ 408"/>
          <p:cNvCxnSpPr>
            <a:stCxn id="404" idx="3"/>
            <a:endCxn id="407" idx="2"/>
          </p:cNvCxnSpPr>
          <p:nvPr/>
        </p:nvCxnSpPr>
        <p:spPr>
          <a:xfrm>
            <a:off x="10197641" y="6416893"/>
            <a:ext cx="770547" cy="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8" name="楕円 417"/>
          <p:cNvSpPr/>
          <p:nvPr/>
        </p:nvSpPr>
        <p:spPr>
          <a:xfrm>
            <a:off x="553759" y="6172164"/>
            <a:ext cx="949981" cy="473478"/>
          </a:xfrm>
          <a:prstGeom prst="ellipse">
            <a:avLst/>
          </a:prstGeom>
          <a:solidFill>
            <a:schemeClr val="accent4">
              <a:lumMod val="75000"/>
            </a:schemeClr>
          </a:solidFill>
          <a:ln>
            <a:noFill/>
          </a:ln>
          <a:effectLst>
            <a:glow rad="101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Waterloo</a:t>
            </a:r>
            <a:r>
              <a:rPr kumimoji="1" lang="ja-JP" altLang="en-US" sz="900" dirty="0" smtClean="0">
                <a:solidFill>
                  <a:schemeClr val="tx1"/>
                </a:solidFill>
                <a:latin typeface="游ゴシック Medium" panose="020B0500000000000000" pitchFamily="50" charset="-128"/>
                <a:ea typeface="游ゴシック Medium" panose="020B0500000000000000" pitchFamily="50" charset="-128"/>
              </a:rPr>
              <a:t> </a:t>
            </a:r>
            <a:r>
              <a:rPr kumimoji="1" lang="en-US" altLang="ja-JP" sz="900" dirty="0" smtClean="0">
                <a:solidFill>
                  <a:schemeClr val="tx1"/>
                </a:solidFill>
                <a:latin typeface="游ゴシック Medium" panose="020B0500000000000000" pitchFamily="50" charset="-128"/>
                <a:ea typeface="游ゴシック Medium" panose="020B0500000000000000" pitchFamily="50" charset="-128"/>
              </a:rPr>
              <a:t>IQC</a:t>
            </a:r>
            <a:endParaRPr kumimoji="1" lang="ja-JP" altLang="en-US" sz="9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512026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402985" y="225680"/>
          <a:ext cx="11435788" cy="6078220"/>
        </p:xfrm>
        <a:graphic>
          <a:graphicData uri="http://schemas.openxmlformats.org/drawingml/2006/table">
            <a:tbl>
              <a:tblPr firstRow="1" bandRow="1">
                <a:tableStyleId>{073A0DAA-6AF3-43AB-8588-CEC1D06C72B9}</a:tableStyleId>
              </a:tblPr>
              <a:tblGrid>
                <a:gridCol w="1678064">
                  <a:extLst>
                    <a:ext uri="{9D8B030D-6E8A-4147-A177-3AD203B41FA5}">
                      <a16:colId xmlns:a16="http://schemas.microsoft.com/office/drawing/2014/main" val="3391901360"/>
                    </a:ext>
                  </a:extLst>
                </a:gridCol>
                <a:gridCol w="1933903">
                  <a:extLst>
                    <a:ext uri="{9D8B030D-6E8A-4147-A177-3AD203B41FA5}">
                      <a16:colId xmlns:a16="http://schemas.microsoft.com/office/drawing/2014/main" val="1960331966"/>
                    </a:ext>
                  </a:extLst>
                </a:gridCol>
                <a:gridCol w="4445876">
                  <a:extLst>
                    <a:ext uri="{9D8B030D-6E8A-4147-A177-3AD203B41FA5}">
                      <a16:colId xmlns:a16="http://schemas.microsoft.com/office/drawing/2014/main" val="1256547115"/>
                    </a:ext>
                  </a:extLst>
                </a:gridCol>
                <a:gridCol w="3377945">
                  <a:extLst>
                    <a:ext uri="{9D8B030D-6E8A-4147-A177-3AD203B41FA5}">
                      <a16:colId xmlns:a16="http://schemas.microsoft.com/office/drawing/2014/main" val="3456841532"/>
                    </a:ext>
                  </a:extLst>
                </a:gridCol>
              </a:tblGrid>
              <a:tr h="370840">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組織</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名前</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所属</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備考</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062849161"/>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D-Wave</a:t>
                      </a:r>
                      <a:r>
                        <a:rPr kumimoji="1" lang="ja-JP" altLang="en-US" sz="1050" dirty="0" smtClean="0">
                          <a:latin typeface="游ゴシック Medium" panose="020B0500000000000000" pitchFamily="50" charset="-128"/>
                          <a:ea typeface="游ゴシック Medium" panose="020B0500000000000000" pitchFamily="50" charset="-128"/>
                        </a:rPr>
                        <a:t> </a:t>
                      </a:r>
                      <a:r>
                        <a:rPr kumimoji="1" lang="en-US" altLang="ja-JP" sz="1050" dirty="0" smtClean="0">
                          <a:latin typeface="游ゴシック Medium" panose="020B0500000000000000" pitchFamily="50" charset="-128"/>
                          <a:ea typeface="游ゴシック Medium" panose="020B0500000000000000" pitchFamily="50" charset="-128"/>
                        </a:rPr>
                        <a:t>systems</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Dr. Edward (Denny) Dahl</a:t>
                      </a: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Principal Research Scientist, D-Wave Systems Inc.</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Quantum Annealing Applications with the DW-2000Q</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841478321"/>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大阪大学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北川 勝浩</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大阪大学先導的学際研究機構 量子情報・量子生命研究部門長</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大阪大学大学院基礎工学研究科 教授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4472409"/>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早稲田大学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田中 宗</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早稲田大学 グリーン・コンピューティング・システム研究機構</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主任研究員</a:t>
                      </a:r>
                      <a:r>
                        <a:rPr lang="en-US" altLang="ja-JP" sz="1050" dirty="0" smtClean="0">
                          <a:latin typeface="游ゴシック Medium" panose="020B0500000000000000" pitchFamily="50" charset="-128"/>
                          <a:ea typeface="游ゴシック Medium" panose="020B0500000000000000" pitchFamily="50" charset="-128"/>
                        </a:rPr>
                        <a:t>(</a:t>
                      </a:r>
                      <a:r>
                        <a:rPr lang="ja-JP" altLang="en-US" sz="1050" dirty="0" smtClean="0">
                          <a:latin typeface="游ゴシック Medium" panose="020B0500000000000000" pitchFamily="50" charset="-128"/>
                          <a:ea typeface="游ゴシック Medium" panose="020B0500000000000000" pitchFamily="50" charset="-128"/>
                        </a:rPr>
                        <a:t>研究院准教授</a:t>
                      </a:r>
                      <a:r>
                        <a:rPr lang="en-US" altLang="ja-JP" sz="1050" dirty="0" smtClean="0">
                          <a:latin typeface="游ゴシック Medium" panose="020B0500000000000000" pitchFamily="50" charset="-128"/>
                          <a:ea typeface="游ゴシック Medium" panose="020B0500000000000000" pitchFamily="50" charset="-128"/>
                        </a:rPr>
                        <a:t>) </a:t>
                      </a:r>
                      <a:r>
                        <a:rPr lang="ja-JP" altLang="en-US" sz="1050" dirty="0" smtClean="0">
                          <a:latin typeface="游ゴシック Medium" panose="020B0500000000000000" pitchFamily="50" charset="-128"/>
                          <a:ea typeface="游ゴシック Medium" panose="020B0500000000000000" pitchFamily="50" charset="-128"/>
                        </a:rPr>
                        <a:t>兼 </a:t>
                      </a:r>
                      <a:r>
                        <a:rPr lang="en-US" altLang="ja-JP" sz="1050" dirty="0" smtClean="0">
                          <a:latin typeface="游ゴシック Medium" panose="020B0500000000000000" pitchFamily="50" charset="-128"/>
                          <a:ea typeface="游ゴシック Medium" panose="020B0500000000000000" pitchFamily="50" charset="-128"/>
                        </a:rPr>
                        <a:t>JST</a:t>
                      </a:r>
                      <a:r>
                        <a:rPr lang="ja-JP" altLang="en-US" sz="1050" dirty="0" smtClean="0">
                          <a:latin typeface="游ゴシック Medium" panose="020B0500000000000000" pitchFamily="50" charset="-128"/>
                          <a:ea typeface="游ゴシック Medium" panose="020B0500000000000000" pitchFamily="50" charset="-128"/>
                        </a:rPr>
                        <a:t>さきがけ研究者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99310273"/>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物質・材料研究機構</a:t>
                      </a:r>
                      <a:endParaRPr kumimoji="1" lang="en-US" altLang="ja-JP" sz="1050" dirty="0" smtClean="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田村 亮</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国立研究開発法人 物質・材料研究機構　</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国際ナノアーキテクトニクス研究拠点 主任研究員</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東京大学 大学院新領域創成科学研究科　講師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情報処理推進機構未踏ターゲット事業（アニーリング部門）プロジェクトマネージャー兼務</a:t>
                      </a:r>
                      <a:endParaRPr lang="en-US" altLang="ja-JP" sz="1050" dirty="0" smtClean="0">
                        <a:latin typeface="游ゴシック Medium" panose="020B0500000000000000" pitchFamily="50" charset="-128"/>
                        <a:ea typeface="游ゴシック Medium" panose="020B0500000000000000" pitchFamily="50" charset="-128"/>
                      </a:endParaRPr>
                    </a:p>
                    <a:p>
                      <a:r>
                        <a:rPr lang="ja-JP" altLang="en-US" sz="1050" dirty="0" smtClean="0">
                          <a:latin typeface="游ゴシック Medium" panose="020B0500000000000000" pitchFamily="50" charset="-128"/>
                          <a:ea typeface="游ゴシック Medium" panose="020B0500000000000000" pitchFamily="50" charset="-128"/>
                        </a:rPr>
                        <a:t>統計力学，材料科学，マテリアルズ・インフォマティクス</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854436231"/>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京都大学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藤井 啓祐</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京都大学 大学院理学研究科物理学・宇宙物理学専攻 　</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特定准教授（テニュアトラック・卓越研究員）兼 </a:t>
                      </a:r>
                      <a:r>
                        <a:rPr lang="en-US" altLang="ja-JP" sz="1050" dirty="0" smtClean="0">
                          <a:latin typeface="游ゴシック Medium" panose="020B0500000000000000" pitchFamily="50" charset="-128"/>
                          <a:ea typeface="游ゴシック Medium" panose="020B0500000000000000" pitchFamily="50" charset="-128"/>
                        </a:rPr>
                        <a:t>JST</a:t>
                      </a:r>
                      <a:r>
                        <a:rPr lang="ja-JP" altLang="en-US" sz="1050" dirty="0" smtClean="0">
                          <a:latin typeface="游ゴシック Medium" panose="020B0500000000000000" pitchFamily="50" charset="-128"/>
                          <a:ea typeface="游ゴシック Medium" panose="020B0500000000000000" pitchFamily="50" charset="-128"/>
                        </a:rPr>
                        <a:t>さきがけ研究者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712289360"/>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NEC</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鈴木 泰成</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日本電信電話株式会社 セキュアプラットフォーム研究所　研究員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237898187"/>
                  </a:ext>
                </a:extLst>
              </a:tr>
              <a:tr h="370840">
                <a:tc>
                  <a:txBody>
                    <a:bodyPr/>
                    <a:lstStyle/>
                    <a:p>
                      <a:r>
                        <a:rPr lang="ja-JP" altLang="en-US" sz="1050" dirty="0" smtClean="0">
                          <a:latin typeface="游ゴシック Medium" panose="020B0500000000000000" pitchFamily="50" charset="-128"/>
                          <a:ea typeface="游ゴシック Medium" panose="020B0500000000000000" pitchFamily="50" charset="-128"/>
                        </a:rPr>
                        <a:t>フィックスターズ</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松田 佳希</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株式会社フィックスターズ ソリューション事業部</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エグゼクティブエンジニア </a:t>
                      </a:r>
                      <a:endParaRPr kumimoji="1" lang="ja-JP" altLang="en-US" sz="1050" b="1"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931808754"/>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富士通</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東 圭三</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AI</a:t>
                      </a:r>
                      <a:r>
                        <a:rPr lang="ja-JP" altLang="en-US" sz="1050" dirty="0" smtClean="0">
                          <a:latin typeface="游ゴシック Medium" panose="020B0500000000000000" pitchFamily="50" charset="-128"/>
                          <a:ea typeface="游ゴシック Medium" panose="020B0500000000000000" pitchFamily="50" charset="-128"/>
                        </a:rPr>
                        <a:t>サービス事業本部長</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富士通デジタルアニーラ</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730200575"/>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日立製作所</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山岡 雅直</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研究開発グループ エレクトロニクスイノベーションセンタ 主任研究員</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日立</a:t>
                      </a:r>
                      <a:r>
                        <a:rPr lang="en-US" altLang="ja-JP" sz="1050" dirty="0" smtClean="0">
                          <a:latin typeface="游ゴシック Medium" panose="020B0500000000000000" pitchFamily="50" charset="-128"/>
                          <a:ea typeface="游ゴシック Medium" panose="020B0500000000000000" pitchFamily="50" charset="-128"/>
                        </a:rPr>
                        <a:t>CMOS</a:t>
                      </a:r>
                      <a:r>
                        <a:rPr lang="ja-JP" altLang="en-US" sz="1050" dirty="0" smtClean="0">
                          <a:latin typeface="游ゴシック Medium" panose="020B0500000000000000" pitchFamily="50" charset="-128"/>
                          <a:ea typeface="游ゴシック Medium" panose="020B0500000000000000" pitchFamily="50" charset="-128"/>
                        </a:rPr>
                        <a:t>アニーリングマシン</a:t>
                      </a:r>
                      <a:endParaRPr lang="en-US" altLang="ja-JP" sz="1050" dirty="0" smtClean="0">
                        <a:latin typeface="游ゴシック Medium" panose="020B0500000000000000" pitchFamily="50" charset="-128"/>
                        <a:ea typeface="游ゴシック Medium" panose="020B0500000000000000" pitchFamily="50" charset="-128"/>
                      </a:endParaRPr>
                    </a:p>
                    <a:p>
                      <a:r>
                        <a:rPr lang="ja-JP" altLang="en-US" sz="1050" dirty="0" smtClean="0">
                          <a:latin typeface="游ゴシック Medium" panose="020B0500000000000000" pitchFamily="50" charset="-128"/>
                          <a:ea typeface="游ゴシック Medium" panose="020B0500000000000000" pitchFamily="50" charset="-128"/>
                        </a:rPr>
                        <a:t>新概念コンピュータの研究開発</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812175407"/>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日本</a:t>
                      </a:r>
                      <a:r>
                        <a:rPr kumimoji="1" lang="en-US" altLang="ja-JP" sz="1050" dirty="0" smtClean="0">
                          <a:latin typeface="游ゴシック Medium" panose="020B0500000000000000" pitchFamily="50" charset="-128"/>
                          <a:ea typeface="游ゴシック Medium" panose="020B0500000000000000" pitchFamily="50" charset="-128"/>
                        </a:rPr>
                        <a:t>IBM</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渡辺 日出雄</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日本アイ・ビー・エム株式会社　東京基礎研究所　</a:t>
                      </a:r>
                      <a:endParaRPr lang="en-US" altLang="ja-JP" sz="1050" dirty="0" smtClean="0">
                        <a:latin typeface="游ゴシック Medium" panose="020B0500000000000000" pitchFamily="50" charset="-128"/>
                        <a:ea typeface="游ゴシック Medium" panose="020B0500000000000000" pitchFamily="50" charset="-128"/>
                      </a:endParaRPr>
                    </a:p>
                    <a:p>
                      <a:r>
                        <a:rPr lang="ja-JP" altLang="en-US" sz="1050" dirty="0" smtClean="0">
                          <a:latin typeface="游ゴシック Medium" panose="020B0500000000000000" pitchFamily="50" charset="-128"/>
                          <a:ea typeface="游ゴシック Medium" panose="020B0500000000000000" pitchFamily="50" charset="-128"/>
                        </a:rPr>
                        <a:t>部長　工学博士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IBM</a:t>
                      </a:r>
                      <a:r>
                        <a:rPr lang="ja-JP" altLang="en-US" sz="1050" dirty="0" err="1" smtClean="0">
                          <a:latin typeface="游ゴシック Medium" panose="020B0500000000000000" pitchFamily="50" charset="-128"/>
                          <a:ea typeface="游ゴシック Medium" panose="020B0500000000000000" pitchFamily="50" charset="-128"/>
                        </a:rPr>
                        <a:t>での</a:t>
                      </a:r>
                      <a:r>
                        <a:rPr lang="ja-JP" altLang="en-US" sz="1050" dirty="0" smtClean="0">
                          <a:latin typeface="游ゴシック Medium" panose="020B0500000000000000" pitchFamily="50" charset="-128"/>
                          <a:ea typeface="游ゴシック Medium" panose="020B0500000000000000" pitchFamily="50" charset="-128"/>
                        </a:rPr>
                        <a:t>量子計算研究</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841904182"/>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リクルート</a:t>
                      </a:r>
                      <a:endParaRPr kumimoji="1" lang="en-US" altLang="ja-JP" sz="1050" dirty="0" smtClean="0">
                        <a:latin typeface="游ゴシック Medium" panose="020B0500000000000000" pitchFamily="50" charset="-128"/>
                        <a:ea typeface="游ゴシック Medium" panose="020B0500000000000000" pitchFamily="50" charset="-128"/>
                      </a:endParaRPr>
                    </a:p>
                    <a:p>
                      <a:r>
                        <a:rPr kumimoji="1" lang="ja-JP" altLang="en-US" sz="1050" dirty="0" smtClean="0">
                          <a:latin typeface="游ゴシック Medium" panose="020B0500000000000000" pitchFamily="50" charset="-128"/>
                          <a:ea typeface="游ゴシック Medium" panose="020B0500000000000000" pitchFamily="50" charset="-128"/>
                        </a:rPr>
                        <a:t>コミュニケーションンズ</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棚橋 耕太郎</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株式会社リクルートコミュニケーションズ</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リードエンジニア</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量子アニーリングのデジタルマーケティング分野への応用＆早稲田大学と共同研究</a:t>
                      </a:r>
                      <a:endParaRPr lang="en-US" altLang="ja-JP" sz="1050" dirty="0" smtClean="0">
                        <a:latin typeface="游ゴシック Medium" panose="020B0500000000000000" pitchFamily="50" charset="-128"/>
                        <a:ea typeface="游ゴシック Medium" panose="020B0500000000000000" pitchFamily="50" charset="-128"/>
                      </a:endParaRPr>
                    </a:p>
                    <a:p>
                      <a:r>
                        <a:rPr lang="en-US" altLang="ja-JP" sz="1050" dirty="0" err="1" smtClean="0">
                          <a:latin typeface="游ゴシック Medium" panose="020B0500000000000000" pitchFamily="50" charset="-128"/>
                          <a:ea typeface="游ゴシック Medium" panose="020B0500000000000000" pitchFamily="50" charset="-128"/>
                        </a:rPr>
                        <a:t>PyQUBO</a:t>
                      </a:r>
                      <a:r>
                        <a:rPr lang="ja-JP" altLang="en-US" sz="1050" dirty="0" smtClean="0">
                          <a:latin typeface="游ゴシック Medium" panose="020B0500000000000000" pitchFamily="50" charset="-128"/>
                          <a:ea typeface="游ゴシック Medium" panose="020B0500000000000000" pitchFamily="50" charset="-128"/>
                        </a:rPr>
                        <a:t>で変わるアニーリングライフ</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4243487954"/>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慶應義塾大学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山本 直樹</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慶應義塾大学 量子コンピューティングセンター センター長</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理工学部 物理情報工学科 准教授 博士</a:t>
                      </a:r>
                      <a:r>
                        <a:rPr lang="en-US" altLang="ja-JP" sz="1050" dirty="0" smtClean="0">
                          <a:latin typeface="游ゴシック Medium" panose="020B0500000000000000" pitchFamily="50" charset="-128"/>
                          <a:ea typeface="游ゴシック Medium" panose="020B0500000000000000" pitchFamily="50" charset="-128"/>
                        </a:rPr>
                        <a:t>(</a:t>
                      </a:r>
                      <a:r>
                        <a:rPr lang="ja-JP" altLang="en-US" sz="1050" dirty="0" smtClean="0">
                          <a:latin typeface="游ゴシック Medium" panose="020B0500000000000000" pitchFamily="50" charset="-128"/>
                          <a:ea typeface="游ゴシック Medium" panose="020B0500000000000000" pitchFamily="50" charset="-128"/>
                        </a:rPr>
                        <a:t>情報理工学）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947812602"/>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慶應義塾大学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佐藤 貴彦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慶應義塾大学 量子コンピューティングセンター</a:t>
                      </a:r>
                      <a:br>
                        <a:rPr lang="ja-JP" altLang="en-US" sz="1050" dirty="0" smtClean="0">
                          <a:latin typeface="游ゴシック Medium" panose="020B0500000000000000" pitchFamily="50" charset="-128"/>
                          <a:ea typeface="游ゴシック Medium" panose="020B0500000000000000" pitchFamily="50" charset="-128"/>
                        </a:rPr>
                      </a:br>
                      <a:r>
                        <a:rPr lang="ja-JP" altLang="en-US" sz="1050" dirty="0" smtClean="0">
                          <a:latin typeface="游ゴシック Medium" panose="020B0500000000000000" pitchFamily="50" charset="-128"/>
                          <a:ea typeface="游ゴシック Medium" panose="020B0500000000000000" pitchFamily="50" charset="-128"/>
                        </a:rPr>
                        <a:t>特任助教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598541974"/>
                  </a:ext>
                </a:extLst>
              </a:tr>
            </a:tbl>
          </a:graphicData>
        </a:graphic>
      </p:graphicFrame>
    </p:spTree>
    <p:extLst>
      <p:ext uri="{BB962C8B-B14F-4D97-AF65-F5344CB8AC3E}">
        <p14:creationId xmlns:p14="http://schemas.microsoft.com/office/powerpoint/2010/main" val="2002398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402985" y="225680"/>
          <a:ext cx="11435788" cy="5844132"/>
        </p:xfrm>
        <a:graphic>
          <a:graphicData uri="http://schemas.openxmlformats.org/drawingml/2006/table">
            <a:tbl>
              <a:tblPr firstRow="1" bandRow="1">
                <a:tableStyleId>{073A0DAA-6AF3-43AB-8588-CEC1D06C72B9}</a:tableStyleId>
              </a:tblPr>
              <a:tblGrid>
                <a:gridCol w="1436325">
                  <a:extLst>
                    <a:ext uri="{9D8B030D-6E8A-4147-A177-3AD203B41FA5}">
                      <a16:colId xmlns:a16="http://schemas.microsoft.com/office/drawing/2014/main" val="3391901360"/>
                    </a:ext>
                  </a:extLst>
                </a:gridCol>
                <a:gridCol w="1650124">
                  <a:extLst>
                    <a:ext uri="{9D8B030D-6E8A-4147-A177-3AD203B41FA5}">
                      <a16:colId xmlns:a16="http://schemas.microsoft.com/office/drawing/2014/main" val="1960331966"/>
                    </a:ext>
                  </a:extLst>
                </a:gridCol>
                <a:gridCol w="4466897">
                  <a:extLst>
                    <a:ext uri="{9D8B030D-6E8A-4147-A177-3AD203B41FA5}">
                      <a16:colId xmlns:a16="http://schemas.microsoft.com/office/drawing/2014/main" val="1256547115"/>
                    </a:ext>
                  </a:extLst>
                </a:gridCol>
                <a:gridCol w="3882442">
                  <a:extLst>
                    <a:ext uri="{9D8B030D-6E8A-4147-A177-3AD203B41FA5}">
                      <a16:colId xmlns:a16="http://schemas.microsoft.com/office/drawing/2014/main" val="3456841532"/>
                    </a:ext>
                  </a:extLst>
                </a:gridCol>
              </a:tblGrid>
              <a:tr h="370840">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組織</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名前</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所属</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pPr algn="ctr"/>
                      <a:r>
                        <a:rPr kumimoji="1" lang="ja-JP" altLang="en-US" sz="1050" dirty="0" smtClean="0">
                          <a:latin typeface="游ゴシック Medium" panose="020B0500000000000000" pitchFamily="50" charset="-128"/>
                          <a:ea typeface="游ゴシック Medium" panose="020B0500000000000000" pitchFamily="50" charset="-128"/>
                        </a:rPr>
                        <a:t>備考</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062849161"/>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リクルート</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西村 直樹</a:t>
                      </a:r>
                      <a:endParaRPr kumimoji="1" lang="en-US" altLang="ja-JP" sz="1050" dirty="0" smtClean="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株式会社リクルートライフスタイル ネットビジネス本部</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オンラインサービスでの量子アニーリングの応用</a:t>
                      </a:r>
                      <a:endParaRPr kumimoji="1" lang="ja-JP" altLang="en-US" sz="1050" b="1"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841478321"/>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メルカリ</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永山 翔太</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株式会社メルカリ</a:t>
                      </a:r>
                      <a:endParaRPr lang="en-US" altLang="ja-JP" sz="1050" dirty="0" smtClean="0">
                        <a:latin typeface="游ゴシック Medium" panose="020B0500000000000000" pitchFamily="50" charset="-128"/>
                        <a:ea typeface="游ゴシック Medium" panose="020B0500000000000000" pitchFamily="50" charset="-128"/>
                      </a:endParaRPr>
                    </a:p>
                    <a:p>
                      <a:r>
                        <a:rPr lang="en-US" altLang="ja-JP" sz="1050" dirty="0" smtClean="0">
                          <a:latin typeface="游ゴシック Medium" panose="020B0500000000000000" pitchFamily="50" charset="-128"/>
                          <a:ea typeface="游ゴシック Medium" panose="020B0500000000000000" pitchFamily="50" charset="-128"/>
                        </a:rPr>
                        <a:t>R4D </a:t>
                      </a:r>
                      <a:r>
                        <a:rPr lang="ja-JP" altLang="en-US" sz="1050" dirty="0" smtClean="0">
                          <a:latin typeface="游ゴシック Medium" panose="020B0500000000000000" pitchFamily="50" charset="-128"/>
                          <a:ea typeface="游ゴシック Medium" panose="020B0500000000000000" pitchFamily="50" charset="-128"/>
                        </a:rPr>
                        <a:t>シニアリサーチャー 博士（政策・メディア） </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メルカリにおける量子情報研究</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4472409"/>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IBM</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effectLst/>
                          <a:latin typeface="游ゴシック Medium" panose="020B0500000000000000" pitchFamily="50" charset="-128"/>
                          <a:ea typeface="游ゴシック Medium" panose="020B0500000000000000" pitchFamily="50" charset="-128"/>
                        </a:rPr>
                        <a:t>Dr. Jay Gambetta</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effectLst/>
                          <a:latin typeface="游ゴシック Medium" panose="020B0500000000000000" pitchFamily="50" charset="-128"/>
                          <a:ea typeface="游ゴシック Medium" panose="020B0500000000000000" pitchFamily="50" charset="-128"/>
                        </a:rPr>
                        <a:t>IBM Fellow and Global lead of Quantum Computing Theory, Software, and Applications</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effectLst/>
                          <a:latin typeface="游ゴシック Medium" panose="020B0500000000000000" pitchFamily="50" charset="-128"/>
                          <a:ea typeface="游ゴシック Medium" panose="020B0500000000000000" pitchFamily="50" charset="-128"/>
                        </a:rPr>
                        <a:t>Benchmarking NISQ-era quantum processors</a:t>
                      </a:r>
                      <a:br>
                        <a:rPr lang="en-US" altLang="ja-JP" sz="1050" dirty="0" smtClean="0">
                          <a:effectLst/>
                          <a:latin typeface="游ゴシック Medium" panose="020B0500000000000000" pitchFamily="50" charset="-128"/>
                          <a:ea typeface="游ゴシック Medium" panose="020B0500000000000000" pitchFamily="50" charset="-128"/>
                        </a:rPr>
                      </a:br>
                      <a:r>
                        <a:rPr lang="en-US" altLang="ja-JP" sz="1050" dirty="0" smtClean="0">
                          <a:effectLst/>
                          <a:latin typeface="游ゴシック Medium" panose="020B0500000000000000" pitchFamily="50" charset="-128"/>
                          <a:ea typeface="游ゴシック Medium" panose="020B0500000000000000" pitchFamily="50" charset="-128"/>
                        </a:rPr>
                        <a:t>NISQ</a:t>
                      </a:r>
                      <a:r>
                        <a:rPr lang="ja-JP" altLang="en-US" sz="1050" dirty="0" smtClean="0">
                          <a:effectLst/>
                          <a:latin typeface="游ゴシック Medium" panose="020B0500000000000000" pitchFamily="50" charset="-128"/>
                          <a:ea typeface="游ゴシック Medium" panose="020B0500000000000000" pitchFamily="50" charset="-128"/>
                        </a:rPr>
                        <a:t>時代の量子プロセッサのベンチマーク</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99310273"/>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メルカリ</a:t>
                      </a:r>
                      <a:endParaRPr kumimoji="1" lang="en-US" altLang="ja-JP" sz="1050" dirty="0" smtClean="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濱田 優貴</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株式会社メルカリ 取締役</a:t>
                      </a:r>
                      <a:r>
                        <a:rPr lang="en-US" altLang="ja-JP" sz="1050" dirty="0" smtClean="0">
                          <a:latin typeface="游ゴシック Medium" panose="020B0500000000000000" pitchFamily="50" charset="-128"/>
                          <a:ea typeface="游ゴシック Medium" panose="020B0500000000000000" pitchFamily="50" charset="-128"/>
                        </a:rPr>
                        <a:t>CPO</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CPO</a:t>
                      </a:r>
                      <a:r>
                        <a:rPr lang="ja-JP" altLang="en-US" sz="1050" dirty="0" smtClean="0">
                          <a:latin typeface="游ゴシック Medium" panose="020B0500000000000000" pitchFamily="50" charset="-128"/>
                          <a:ea typeface="游ゴシック Medium" panose="020B0500000000000000" pitchFamily="50" charset="-128"/>
                        </a:rPr>
                        <a:t>（</a:t>
                      </a:r>
                      <a:r>
                        <a:rPr lang="en-US" altLang="ja-JP" sz="1050" dirty="0" smtClean="0">
                          <a:latin typeface="游ゴシック Medium" panose="020B0500000000000000" pitchFamily="50" charset="-128"/>
                          <a:ea typeface="游ゴシック Medium" panose="020B0500000000000000" pitchFamily="50" charset="-128"/>
                        </a:rPr>
                        <a:t>Chief Product Officer</a:t>
                      </a:r>
                      <a:r>
                        <a:rPr lang="ja-JP" altLang="en-US" sz="1050" dirty="0" smtClean="0">
                          <a:latin typeface="游ゴシック Medium" panose="020B0500000000000000" pitchFamily="50" charset="-128"/>
                          <a:ea typeface="游ゴシック Medium" panose="020B0500000000000000" pitchFamily="50" charset="-128"/>
                        </a:rPr>
                        <a:t>）としてプロダクト全般、</a:t>
                      </a:r>
                      <a:r>
                        <a:rPr lang="en-US" altLang="ja-JP" sz="1050" dirty="0" smtClean="0">
                          <a:latin typeface="游ゴシック Medium" panose="020B0500000000000000" pitchFamily="50" charset="-128"/>
                          <a:ea typeface="游ゴシック Medium" panose="020B0500000000000000" pitchFamily="50" charset="-128"/>
                        </a:rPr>
                        <a:t>AI</a:t>
                      </a:r>
                      <a:r>
                        <a:rPr lang="ja-JP" altLang="en-US" sz="1050" dirty="0" smtClean="0">
                          <a:latin typeface="游ゴシック Medium" panose="020B0500000000000000" pitchFamily="50" charset="-128"/>
                          <a:ea typeface="游ゴシック Medium" panose="020B0500000000000000" pitchFamily="50" charset="-128"/>
                        </a:rPr>
                        <a:t>・データ・検索を含む技術領域全般、メルカリの研究開発組織</a:t>
                      </a:r>
                      <a:r>
                        <a:rPr lang="en-US" altLang="ja-JP" sz="1050" dirty="0" smtClean="0">
                          <a:latin typeface="游ゴシック Medium" panose="020B0500000000000000" pitchFamily="50" charset="-128"/>
                          <a:ea typeface="游ゴシック Medium" panose="020B0500000000000000" pitchFamily="50" charset="-128"/>
                        </a:rPr>
                        <a:t>R4D</a:t>
                      </a:r>
                      <a:r>
                        <a:rPr lang="ja-JP" altLang="en-US" sz="1050" dirty="0" smtClean="0">
                          <a:latin typeface="游ゴシック Medium" panose="020B0500000000000000" pitchFamily="50" charset="-128"/>
                          <a:ea typeface="游ゴシック Medium" panose="020B0500000000000000" pitchFamily="50" charset="-128"/>
                        </a:rPr>
                        <a:t>を所管</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854436231"/>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東京工業大学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西森 秀稔</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zh-TW" altLang="en-US" sz="1050" dirty="0" smtClean="0">
                          <a:latin typeface="游ゴシック Medium" panose="020B0500000000000000" pitchFamily="50" charset="-128"/>
                          <a:ea typeface="游ゴシック Medium" panose="020B0500000000000000" pitchFamily="50" charset="-128"/>
                        </a:rPr>
                        <a:t>東京工業大学 科学技術創成研究院 教授</a:t>
                      </a:r>
                      <a:br>
                        <a:rPr lang="zh-TW" altLang="en-US" sz="1050" dirty="0" smtClean="0">
                          <a:latin typeface="游ゴシック Medium" panose="020B0500000000000000" pitchFamily="50" charset="-128"/>
                          <a:ea typeface="游ゴシック Medium" panose="020B0500000000000000" pitchFamily="50" charset="-128"/>
                        </a:rPr>
                      </a:br>
                      <a:r>
                        <a:rPr lang="zh-TW" altLang="en-US" sz="1050" dirty="0" smtClean="0">
                          <a:latin typeface="游ゴシック Medium" panose="020B0500000000000000" pitchFamily="50" charset="-128"/>
                          <a:ea typeface="游ゴシック Medium" panose="020B0500000000000000" pitchFamily="50" charset="-128"/>
                        </a:rPr>
                        <a:t>東北大学 大学院情報科学研究科 教授</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専門は理論物理、特にスピングラスの統計力学および量子アニーリング</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712289360"/>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D-Wave systems</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Dan </a:t>
                      </a:r>
                      <a:r>
                        <a:rPr lang="en-US" altLang="ja-JP" sz="1050" dirty="0" err="1" smtClean="0">
                          <a:latin typeface="游ゴシック Medium" panose="020B0500000000000000" pitchFamily="50" charset="-128"/>
                          <a:ea typeface="游ゴシック Medium" panose="020B0500000000000000" pitchFamily="50" charset="-128"/>
                        </a:rPr>
                        <a:t>Cohrs</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D-Wave Systems CFO</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2237898187"/>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1QBit</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err="1" smtClean="0">
                          <a:latin typeface="游ゴシック Medium" panose="020B0500000000000000" pitchFamily="50" charset="-128"/>
                          <a:ea typeface="游ゴシック Medium" panose="020B0500000000000000" pitchFamily="50" charset="-128"/>
                        </a:rPr>
                        <a:t>Pooya</a:t>
                      </a:r>
                      <a:r>
                        <a:rPr lang="en-US" altLang="ja-JP" sz="1050" dirty="0" smtClean="0">
                          <a:latin typeface="游ゴシック Medium" panose="020B0500000000000000" pitchFamily="50" charset="-128"/>
                          <a:ea typeface="游ゴシック Medium" panose="020B0500000000000000" pitchFamily="50" charset="-128"/>
                        </a:rPr>
                        <a:t> </a:t>
                      </a:r>
                      <a:r>
                        <a:rPr lang="en-US" altLang="ja-JP" sz="1050" dirty="0" err="1" smtClean="0">
                          <a:latin typeface="游ゴシック Medium" panose="020B0500000000000000" pitchFamily="50" charset="-128"/>
                          <a:ea typeface="游ゴシック Medium" panose="020B0500000000000000" pitchFamily="50" charset="-128"/>
                        </a:rPr>
                        <a:t>Ronagh</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en-US" altLang="ja-JP" sz="1050" dirty="0" smtClean="0">
                          <a:latin typeface="游ゴシック Medium" panose="020B0500000000000000" pitchFamily="50" charset="-128"/>
                          <a:ea typeface="游ゴシック Medium" panose="020B0500000000000000" pitchFamily="50" charset="-128"/>
                        </a:rPr>
                        <a:t>Head of Hardware Innovation Lab</a:t>
                      </a:r>
                      <a:endParaRPr kumimoji="1" lang="ja-JP" altLang="en-US" sz="1050" b="1"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3931808754"/>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早稲田大学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戸川 望</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zh-CN"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早稲田大学理工学術院 教授</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イジングマシンをはじめとする次世代コンピュータのためのアプリケーション最適化やこれを用いた組合せ最適化設計</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730200575"/>
                  </a:ext>
                </a:extLst>
              </a:tr>
              <a:tr h="418692">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TDK</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佐々木 智生</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技術・知財本部・スピントロニクス開発室長</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スピントロニクスの研究・開発</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812175407"/>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デンソー</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寺部 雅能</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zh-TW"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先端技術研究所担当係長</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量子アニーリングマシンを活用した事業創出を担当。タイでの渋滞解消の実証実験や、工場での配送問題の実証実験</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841904182"/>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産業技術総合研究所</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川畑 史郎</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産業技術総合研究所 ナノエレクトロニクス研究部門 研究グループ長</a:t>
                      </a:r>
                      <a:b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br>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文科省 光・量子飛躍フラッグシッププログラム</a:t>
                      </a:r>
                      <a:r>
                        <a:rPr kumimoji="1" lang="en-US" altLang="ja-JP"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Q-LEAP</a:t>
                      </a:r>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量子情報処理 サブプログラムディレクタ</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zh-TW" altLang="en-US" sz="1050" dirty="0" smtClean="0">
                          <a:latin typeface="游ゴシック Medium" panose="020B0500000000000000" pitchFamily="50" charset="-128"/>
                          <a:ea typeface="游ゴシック Medium" panose="020B0500000000000000" pitchFamily="50" charset="-128"/>
                        </a:rPr>
                        <a:t>量子情報処理、物性理論、非線形物理</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4243487954"/>
                  </a:ext>
                </a:extLst>
              </a:tr>
              <a:tr h="370840">
                <a:tc>
                  <a:txBody>
                    <a:bodyPr/>
                    <a:lstStyle/>
                    <a:p>
                      <a:r>
                        <a:rPr kumimoji="1" lang="en-US" altLang="ja-JP" sz="1050" dirty="0" smtClean="0">
                          <a:latin typeface="游ゴシック Medium" panose="020B0500000000000000" pitchFamily="50" charset="-128"/>
                          <a:ea typeface="游ゴシック Medium" panose="020B0500000000000000" pitchFamily="50" charset="-128"/>
                        </a:rPr>
                        <a:t>NEC</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ja-JP"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中村 祐一</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kumimoji="1" lang="zh-TW"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日本電気株式会社</a:t>
                      </a:r>
                      <a:r>
                        <a:rPr kumimoji="1" lang="en-US" altLang="zh-TW"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(NEC)</a:t>
                      </a:r>
                      <a:r>
                        <a:rPr kumimoji="1" lang="zh-TW" altLang="en-US" sz="1050" kern="1200" dirty="0" smtClean="0">
                          <a:solidFill>
                            <a:schemeClr val="dk1"/>
                          </a:solidFill>
                          <a:effectLst/>
                          <a:latin typeface="游ゴシック Medium" panose="020B0500000000000000" pitchFamily="50" charset="-128"/>
                          <a:ea typeface="游ゴシック Medium" panose="020B0500000000000000" pitchFamily="50" charset="-128"/>
                          <a:cs typeface="+mn-cs"/>
                        </a:rPr>
                        <a:t>中央研究所 上席技術主幹</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超電導パラメトロン素子を用いた量子アニーリングマシン</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947812602"/>
                  </a:ext>
                </a:extLst>
              </a:tr>
              <a:tr h="370840">
                <a:tc>
                  <a:txBody>
                    <a:bodyPr/>
                    <a:lstStyle/>
                    <a:p>
                      <a:r>
                        <a:rPr kumimoji="1" lang="ja-JP" altLang="en-US" sz="1050" dirty="0" smtClean="0">
                          <a:latin typeface="游ゴシック Medium" panose="020B0500000000000000" pitchFamily="50" charset="-128"/>
                          <a:ea typeface="游ゴシック Medium" panose="020B0500000000000000" pitchFamily="50" charset="-128"/>
                        </a:rPr>
                        <a:t>東北大学</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ja-JP" altLang="en-US" sz="1050" dirty="0" smtClean="0">
                          <a:latin typeface="游ゴシック Medium" panose="020B0500000000000000" pitchFamily="50" charset="-128"/>
                          <a:ea typeface="游ゴシック Medium" panose="020B0500000000000000" pitchFamily="50" charset="-128"/>
                        </a:rPr>
                        <a:t>大関真之</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r>
                        <a:rPr lang="zh-CN" altLang="en-US" sz="1050" dirty="0" smtClean="0">
                          <a:effectLst/>
                          <a:latin typeface="游ゴシック Medium" panose="020B0500000000000000" pitchFamily="50" charset="-128"/>
                          <a:ea typeface="游ゴシック Medium" panose="020B0500000000000000" pitchFamily="50" charset="-128"/>
                        </a:rPr>
                        <a:t>東北大学大学院情報科学研究科</a:t>
                      </a:r>
                      <a:r>
                        <a:rPr lang="ja-JP" altLang="en-US" sz="1050" dirty="0" smtClean="0">
                          <a:effectLst/>
                          <a:latin typeface="游ゴシック Medium" panose="020B0500000000000000" pitchFamily="50" charset="-128"/>
                          <a:ea typeface="游ゴシック Medium" panose="020B0500000000000000" pitchFamily="50" charset="-128"/>
                        </a:rPr>
                        <a:t>　准教授</a:t>
                      </a:r>
                      <a:endParaRPr kumimoji="1" lang="ja-JP" altLang="en-US" sz="1050" dirty="0">
                        <a:latin typeface="游ゴシック Medium" panose="020B0500000000000000" pitchFamily="50" charset="-128"/>
                        <a:ea typeface="游ゴシック Medium" panose="020B0500000000000000" pitchFamily="50" charset="-128"/>
                      </a:endParaRPr>
                    </a:p>
                  </a:txBody>
                  <a:tcPr anchor="ctr"/>
                </a:tc>
                <a:tc>
                  <a:txBody>
                    <a:bodyPr/>
                    <a:lstStyle/>
                    <a:p>
                      <a:endParaRPr kumimoji="1" lang="ja-JP" altLang="en-US" sz="1050" dirty="0">
                        <a:latin typeface="游ゴシック Medium" panose="020B0500000000000000" pitchFamily="50" charset="-128"/>
                        <a:ea typeface="游ゴシック Medium" panose="020B0500000000000000" pitchFamily="50" charset="-128"/>
                      </a:endParaRPr>
                    </a:p>
                  </a:txBody>
                  <a:tcPr anchor="ctr"/>
                </a:tc>
                <a:extLst>
                  <a:ext uri="{0D108BD9-81ED-4DB2-BD59-A6C34878D82A}">
                    <a16:rowId xmlns:a16="http://schemas.microsoft.com/office/drawing/2014/main" val="1598541974"/>
                  </a:ext>
                </a:extLst>
              </a:tr>
            </a:tbl>
          </a:graphicData>
        </a:graphic>
      </p:graphicFrame>
    </p:spTree>
    <p:extLst>
      <p:ext uri="{BB962C8B-B14F-4D97-AF65-F5344CB8AC3E}">
        <p14:creationId xmlns:p14="http://schemas.microsoft.com/office/powerpoint/2010/main" val="81169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stretch>
            <a:fillRect/>
          </a:stretch>
        </p:blipFill>
        <p:spPr>
          <a:xfrm>
            <a:off x="77118" y="0"/>
            <a:ext cx="12070814" cy="6858000"/>
          </a:xfrm>
          <a:prstGeom prst="rect">
            <a:avLst/>
          </a:prstGeom>
        </p:spPr>
      </p:pic>
      <p:sp>
        <p:nvSpPr>
          <p:cNvPr id="2" name="角丸四角形 1"/>
          <p:cNvSpPr/>
          <p:nvPr/>
        </p:nvSpPr>
        <p:spPr>
          <a:xfrm>
            <a:off x="854073" y="260731"/>
            <a:ext cx="1502229" cy="489857"/>
          </a:xfrm>
          <a:prstGeom prst="round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Meiryo UI" panose="020B0604030504040204" pitchFamily="50" charset="-128"/>
                <a:ea typeface="Meiryo UI" panose="020B0604030504040204" pitchFamily="50" charset="-128"/>
              </a:rPr>
              <a:t>講演資料</a:t>
            </a:r>
            <a:endParaRPr kumimoji="1" lang="ja-JP" altLang="en-US" sz="20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9324959" y="6019254"/>
            <a:ext cx="2739528" cy="738664"/>
          </a:xfrm>
          <a:prstGeom prst="rect">
            <a:avLst/>
          </a:prstGeom>
          <a:noFill/>
        </p:spPr>
        <p:txBody>
          <a:bodyPr wrap="square" rtlCol="0">
            <a:spAutoFit/>
          </a:bodyPr>
          <a:lstStyle/>
          <a:p>
            <a:pPr algn="dist"/>
            <a:r>
              <a:rPr kumimoji="1"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株式会社三井物産戦略研究所</a:t>
            </a:r>
            <a:endParaRPr kumimoji="1" lang="en-US" altLang="ja-JP" sz="1400" dirty="0" smtClean="0">
              <a:solidFill>
                <a:schemeClr val="bg1"/>
              </a:solidFill>
              <a:latin typeface="UD デジタル 教科書体 NK-R" panose="02020400000000000000" pitchFamily="18" charset="-128"/>
              <a:ea typeface="UD デジタル 教科書体 NK-R" panose="02020400000000000000" pitchFamily="18" charset="-128"/>
            </a:endParaRPr>
          </a:p>
          <a:p>
            <a:pPr algn="dist"/>
            <a:r>
              <a:rPr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技術トレンド基礎調査センター</a:t>
            </a:r>
            <a:endParaRPr lang="en-US" altLang="ja-JP" sz="1400" dirty="0" smtClean="0">
              <a:solidFill>
                <a:schemeClr val="bg1"/>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阿部</a:t>
            </a:r>
            <a:endParaRPr kumimoji="1" lang="ja-JP" altLang="en-US" sz="1400" dirty="0">
              <a:solidFill>
                <a:schemeClr val="bg1"/>
              </a:solidFill>
              <a:latin typeface="UD デジタル 教科書体 NK-R" panose="02020400000000000000" pitchFamily="18" charset="-128"/>
              <a:ea typeface="UD デジタル 教科書体 NK-R" panose="02020400000000000000" pitchFamily="18" charset="-128"/>
            </a:endParaRPr>
          </a:p>
        </p:txBody>
      </p:sp>
      <p:sp>
        <p:nvSpPr>
          <p:cNvPr id="8" name="テキスト ボックス 7"/>
          <p:cNvSpPr txBox="1"/>
          <p:nvPr/>
        </p:nvSpPr>
        <p:spPr>
          <a:xfrm>
            <a:off x="3757761" y="1410245"/>
            <a:ext cx="5871990" cy="4508927"/>
          </a:xfrm>
          <a:prstGeom prst="rect">
            <a:avLst/>
          </a:prstGeom>
          <a:noFill/>
        </p:spPr>
        <p:txBody>
          <a:bodyPr wrap="square" rtlCol="0">
            <a:spAutoFit/>
          </a:bodyPr>
          <a:lstStyle/>
          <a:p>
            <a:pPr algn="ctr"/>
            <a:r>
              <a:rPr lang="ja-JP" altLang="en-US" sz="28700" dirty="0" smtClean="0">
                <a:solidFill>
                  <a:srgbClr val="C00000"/>
                </a:solidFill>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光</a:t>
            </a:r>
            <a:r>
              <a:rPr lang="ja-JP" altLang="en-US" sz="7200" dirty="0" smtClean="0">
                <a:solidFill>
                  <a:schemeClr val="bg1"/>
                </a:solidFill>
                <a:latin typeface="UD デジタル 教科書体 NK-R" panose="02020400000000000000" pitchFamily="18" charset="-128"/>
                <a:ea typeface="UD デジタル 教科書体 NK-R" panose="02020400000000000000" pitchFamily="18" charset="-128"/>
              </a:rPr>
              <a:t>技術</a:t>
            </a:r>
            <a:endParaRPr kumimoji="1" lang="ja-JP" altLang="en-US" sz="6600" dirty="0">
              <a:solidFill>
                <a:schemeClr val="bg1"/>
              </a:solidFill>
              <a:latin typeface="UD デジタル 教科書体 NK-R" panose="02020400000000000000" pitchFamily="18" charset="-128"/>
              <a:ea typeface="UD デジタル 教科書体 NK-R" panose="02020400000000000000" pitchFamily="18" charset="-128"/>
            </a:endParaRPr>
          </a:p>
        </p:txBody>
      </p:sp>
      <p:sp>
        <p:nvSpPr>
          <p:cNvPr id="5" name="テキスト ボックス 4"/>
          <p:cNvSpPr txBox="1"/>
          <p:nvPr/>
        </p:nvSpPr>
        <p:spPr>
          <a:xfrm>
            <a:off x="5909310" y="4294789"/>
            <a:ext cx="1383030" cy="369332"/>
          </a:xfrm>
          <a:prstGeom prst="rect">
            <a:avLst/>
          </a:prstGeom>
          <a:noFill/>
        </p:spPr>
        <p:txBody>
          <a:bodyPr wrap="square" rtlCol="0">
            <a:spAutoFit/>
          </a:bodyPr>
          <a:lstStyle/>
          <a:p>
            <a:pPr algn="ctr"/>
            <a:r>
              <a:rPr kumimoji="1" lang="en-US" altLang="ja-JP" dirty="0" smtClean="0">
                <a:solidFill>
                  <a:schemeClr val="accent2">
                    <a:lumMod val="50000"/>
                  </a:schemeClr>
                </a:solidFill>
                <a:latin typeface="UD デジタル 教科書体 NK-R" panose="02020400000000000000" pitchFamily="18" charset="-128"/>
                <a:ea typeface="UD デジタル 教科書体 NK-R" panose="02020400000000000000" pitchFamily="18" charset="-128"/>
              </a:rPr>
              <a:t>Photon</a:t>
            </a:r>
            <a:endParaRPr kumimoji="1" lang="ja-JP" altLang="en-US"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7714406" y="4838777"/>
            <a:ext cx="1610553" cy="369332"/>
          </a:xfrm>
          <a:prstGeom prst="rect">
            <a:avLst/>
          </a:prstGeom>
          <a:noFill/>
        </p:spPr>
        <p:txBody>
          <a:bodyPr wrap="square" rtlCol="0">
            <a:spAutoFit/>
          </a:bodyPr>
          <a:lstStyle/>
          <a:p>
            <a:pPr algn="ctr"/>
            <a:r>
              <a:rPr kumimoji="1" lang="en-US" altLang="ja-JP" dirty="0" smtClean="0">
                <a:solidFill>
                  <a:schemeClr val="bg1">
                    <a:lumMod val="85000"/>
                  </a:schemeClr>
                </a:solidFill>
                <a:latin typeface="UD デジタル 教科書体 NK-R" panose="02020400000000000000" pitchFamily="18" charset="-128"/>
                <a:ea typeface="UD デジタル 教科書体 NK-R" panose="02020400000000000000" pitchFamily="18" charset="-128"/>
              </a:rPr>
              <a:t>Technology</a:t>
            </a:r>
            <a:endParaRPr kumimoji="1" lang="ja-JP" altLang="en-US" dirty="0">
              <a:solidFill>
                <a:schemeClr val="bg1">
                  <a:lumMod val="85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5033881" y="304799"/>
            <a:ext cx="2159306" cy="369332"/>
          </a:xfrm>
          <a:prstGeom prst="rect">
            <a:avLst/>
          </a:prstGeom>
          <a:noFill/>
        </p:spPr>
        <p:txBody>
          <a:bodyPr wrap="square" rtlCol="0">
            <a:spAutoFit/>
          </a:bodyPr>
          <a:lstStyle/>
          <a:p>
            <a:pPr algn="ctr"/>
            <a:r>
              <a:rPr kumimoji="1" lang="en-US" altLang="ja-JP" dirty="0" smtClean="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IT R&amp;D</a:t>
            </a:r>
            <a:r>
              <a:rPr kumimoji="1" lang="ja-JP" altLang="en-US" dirty="0" smtClean="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公開部会</a:t>
            </a:r>
            <a:endParaRPr kumimoji="1" lang="ja-JP" altLang="en-US" dirty="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30503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graphicFrame>
        <p:nvGraphicFramePr>
          <p:cNvPr id="4" name="表 3"/>
          <p:cNvGraphicFramePr>
            <a:graphicFrameLocks noGrp="1"/>
          </p:cNvGraphicFramePr>
          <p:nvPr>
            <p:extLst/>
          </p:nvPr>
        </p:nvGraphicFramePr>
        <p:xfrm>
          <a:off x="400147" y="1185920"/>
          <a:ext cx="11413476" cy="5191760"/>
        </p:xfrm>
        <a:graphic>
          <a:graphicData uri="http://schemas.openxmlformats.org/drawingml/2006/table">
            <a:tbl>
              <a:tblPr firstRow="1" bandRow="1">
                <a:tableStyleId>{0505E3EF-67EA-436B-97B2-0124C06EBD24}</a:tableStyleId>
              </a:tblPr>
              <a:tblGrid>
                <a:gridCol w="2188886">
                  <a:extLst>
                    <a:ext uri="{9D8B030D-6E8A-4147-A177-3AD203B41FA5}">
                      <a16:colId xmlns:a16="http://schemas.microsoft.com/office/drawing/2014/main" val="552559752"/>
                    </a:ext>
                  </a:extLst>
                </a:gridCol>
                <a:gridCol w="2378144">
                  <a:extLst>
                    <a:ext uri="{9D8B030D-6E8A-4147-A177-3AD203B41FA5}">
                      <a16:colId xmlns:a16="http://schemas.microsoft.com/office/drawing/2014/main" val="2355084225"/>
                    </a:ext>
                  </a:extLst>
                </a:gridCol>
                <a:gridCol w="4344863">
                  <a:extLst>
                    <a:ext uri="{9D8B030D-6E8A-4147-A177-3AD203B41FA5}">
                      <a16:colId xmlns:a16="http://schemas.microsoft.com/office/drawing/2014/main" val="1761583739"/>
                    </a:ext>
                  </a:extLst>
                </a:gridCol>
                <a:gridCol w="2501583">
                  <a:extLst>
                    <a:ext uri="{9D8B030D-6E8A-4147-A177-3AD203B41FA5}">
                      <a16:colId xmlns:a16="http://schemas.microsoft.com/office/drawing/2014/main" val="2001305526"/>
                    </a:ext>
                  </a:extLst>
                </a:gridCol>
              </a:tblGrid>
              <a:tr h="370840">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分野</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技術</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技術領域</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en-US" altLang="ja-JP" sz="1600" dirty="0" smtClean="0">
                          <a:solidFill>
                            <a:schemeClr val="bg1"/>
                          </a:solidFill>
                          <a:latin typeface="UD デジタル 教科書体 NK-R" panose="02020400000000000000" pitchFamily="18" charset="-128"/>
                          <a:ea typeface="UD デジタル 教科書体 NK-R" panose="02020400000000000000" pitchFamily="18" charset="-128"/>
                        </a:rPr>
                        <a:t>Keyword</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extLst>
                  <a:ext uri="{0D108BD9-81ED-4DB2-BD59-A6C34878D82A}">
                    <a16:rowId xmlns:a16="http://schemas.microsoft.com/office/drawing/2014/main" val="11979660"/>
                  </a:ext>
                </a:extLst>
              </a:tr>
              <a:tr h="370840">
                <a:tc rowSpan="3">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情報通信</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量子</a:t>
                      </a:r>
                      <a:r>
                        <a:rPr kumimoji="1" lang="en-US" altLang="ja-JP" sz="1800" dirty="0" smtClean="0">
                          <a:latin typeface="UD デジタル 教科書体 NK-R" panose="02020400000000000000" pitchFamily="18" charset="-128"/>
                          <a:ea typeface="UD デジタル 教科書体 NK-R" panose="02020400000000000000" pitchFamily="18" charset="-128"/>
                        </a:rPr>
                        <a:t>ICT</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光量子コンピュータ、量子暗号通信、光学</a:t>
                      </a:r>
                      <a:r>
                        <a:rPr kumimoji="1" lang="en-US" altLang="ja-JP" sz="1400" dirty="0" smtClean="0">
                          <a:latin typeface="UD デジタル 教科書体 NK-R" panose="02020400000000000000" pitchFamily="18" charset="-128"/>
                          <a:ea typeface="UD デジタル 教科書体 NK-R" panose="02020400000000000000" pitchFamily="18" charset="-128"/>
                        </a:rPr>
                        <a:t>AI</a:t>
                      </a:r>
                      <a:r>
                        <a:rPr kumimoji="1" lang="ja-JP" altLang="en-US" sz="1400" dirty="0" smtClean="0">
                          <a:latin typeface="UD デジタル 教科書体 NK-R" panose="02020400000000000000" pitchFamily="18" charset="-128"/>
                          <a:ea typeface="UD デジタル 教科書体 NK-R" panose="02020400000000000000" pitchFamily="18" charset="-128"/>
                        </a:rPr>
                        <a:t>チップ</a:t>
                      </a:r>
                      <a:endParaRPr kumimoji="1" lang="en-US" altLang="ja-JP" sz="1400" dirty="0" smtClean="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常温常圧、レーザー方式</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57992231"/>
                  </a:ext>
                </a:extLst>
              </a:tr>
              <a:tr h="370840">
                <a:tc vMerge="1">
                  <a:txBody>
                    <a:bodyPr/>
                    <a:lstStyle/>
                    <a:p>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格子時計</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絶対時間（</a:t>
                      </a:r>
                      <a:r>
                        <a:rPr kumimoji="1" lang="en-US" altLang="ja-JP" sz="1400" dirty="0" smtClean="0">
                          <a:latin typeface="UD デジタル 教科書体 NK-R" panose="02020400000000000000" pitchFamily="18" charset="-128"/>
                          <a:ea typeface="UD デジタル 教科書体 NK-R" panose="02020400000000000000" pitchFamily="18" charset="-128"/>
                        </a:rPr>
                        <a:t>300</a:t>
                      </a:r>
                      <a:r>
                        <a:rPr kumimoji="1" lang="ja-JP" altLang="en-US" sz="1400" dirty="0" smtClean="0">
                          <a:latin typeface="UD デジタル 教科書体 NK-R" panose="02020400000000000000" pitchFamily="18" charset="-128"/>
                          <a:ea typeface="UD デジタル 教科書体 NK-R" panose="02020400000000000000" pitchFamily="18" charset="-128"/>
                        </a:rPr>
                        <a:t>億年に</a:t>
                      </a:r>
                      <a:r>
                        <a:rPr kumimoji="1" lang="en-US" altLang="ja-JP" sz="1400" dirty="0" smtClean="0">
                          <a:latin typeface="UD デジタル 教科書体 NK-R" panose="02020400000000000000" pitchFamily="18" charset="-128"/>
                          <a:ea typeface="UD デジタル 教科書体 NK-R" panose="02020400000000000000" pitchFamily="18" charset="-128"/>
                        </a:rPr>
                        <a:t>1</a:t>
                      </a:r>
                      <a:r>
                        <a:rPr kumimoji="1" lang="ja-JP" altLang="en-US" sz="1400" dirty="0" smtClean="0">
                          <a:latin typeface="UD デジタル 教科書体 NK-R" panose="02020400000000000000" pitchFamily="18" charset="-128"/>
                          <a:ea typeface="UD デジタル 教科書体 NK-R" panose="02020400000000000000" pitchFamily="18" charset="-128"/>
                        </a:rPr>
                        <a:t>秒のズレ）</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ストロンチウム、一般相対論</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581286863"/>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dirty="0" smtClean="0">
                          <a:latin typeface="UD デジタル 教科書体 NK-R" panose="02020400000000000000" pitchFamily="18" charset="-128"/>
                          <a:ea typeface="UD デジタル 教科書体 NK-R" panose="02020400000000000000" pitchFamily="18" charset="-128"/>
                        </a:rPr>
                        <a:t>テラヘルツ</a:t>
                      </a:r>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第六世代移動体通信（６</a:t>
                      </a:r>
                      <a:r>
                        <a:rPr kumimoji="1" lang="en-US" altLang="ja-JP" sz="1400" dirty="0" smtClean="0">
                          <a:latin typeface="UD デジタル 教科書体 NK-R" panose="02020400000000000000" pitchFamily="18" charset="-128"/>
                          <a:ea typeface="UD デジタル 教科書体 NK-R" panose="02020400000000000000" pitchFamily="18" charset="-128"/>
                        </a:rPr>
                        <a:t>G</a:t>
                      </a:r>
                      <a:r>
                        <a:rPr kumimoji="1" lang="ja-JP" altLang="en-US" sz="1400" dirty="0" smtClean="0">
                          <a:latin typeface="UD デジタル 教科書体 NK-R" panose="02020400000000000000" pitchFamily="18" charset="-128"/>
                          <a:ea typeface="UD デジタル 教科書体 NK-R" panose="02020400000000000000" pitchFamily="18" charset="-128"/>
                        </a:rPr>
                        <a:t>）、非破壊検査</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テラヘルツ、</a:t>
                      </a:r>
                      <a:r>
                        <a:rPr kumimoji="1" lang="en-US" altLang="ja-JP" sz="1400" dirty="0" smtClean="0">
                          <a:latin typeface="UD デジタル 教科書体 NK-R" panose="02020400000000000000" pitchFamily="18" charset="-128"/>
                          <a:ea typeface="UD デジタル 教科書体 NK-R" panose="02020400000000000000" pitchFamily="18" charset="-128"/>
                        </a:rPr>
                        <a:t>Beyond5G</a:t>
                      </a:r>
                      <a:r>
                        <a:rPr kumimoji="1" lang="ja-JP" altLang="en-US" sz="1400" dirty="0" err="1" smtClean="0">
                          <a:latin typeface="UD デジタル 教科書体 NK-R" panose="02020400000000000000" pitchFamily="18" charset="-128"/>
                          <a:ea typeface="UD デジタル 教科書体 NK-R" panose="02020400000000000000" pitchFamily="18" charset="-128"/>
                        </a:rPr>
                        <a:t>、</a:t>
                      </a:r>
                      <a:r>
                        <a:rPr kumimoji="1" lang="ja-JP" altLang="en-US" sz="1400" dirty="0" smtClean="0">
                          <a:latin typeface="UD デジタル 教科書体 NK-R" panose="02020400000000000000" pitchFamily="18" charset="-128"/>
                          <a:ea typeface="UD デジタル 教科書体 NK-R" panose="02020400000000000000" pitchFamily="18" charset="-128"/>
                        </a:rPr>
                        <a:t>６</a:t>
                      </a:r>
                      <a:r>
                        <a:rPr kumimoji="1" lang="en-US" altLang="ja-JP" sz="1400" dirty="0" smtClean="0">
                          <a:latin typeface="UD デジタル 教科書体 NK-R" panose="02020400000000000000" pitchFamily="18" charset="-128"/>
                          <a:ea typeface="UD デジタル 教科書体 NK-R" panose="02020400000000000000" pitchFamily="18" charset="-128"/>
                        </a:rPr>
                        <a:t>G</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607733409"/>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脳神経</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遺伝子</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オプトジェネティクス</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脳疾患治療、脳神経研究</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86572016"/>
                  </a:ext>
                </a:extLst>
              </a:tr>
              <a:tr h="370840">
                <a:tc rowSpan="3">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医療・ヘルスケア</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免疫療法</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がん免疫治療</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近赤外線</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11115163"/>
                  </a:ext>
                </a:extLst>
              </a:tr>
              <a:tr h="370840">
                <a:tc vMerge="1">
                  <a:txBody>
                    <a:bodyPr/>
                    <a:lstStyle/>
                    <a:p>
                      <a:pPr algn="ctr"/>
                      <a:endParaRPr kumimoji="1" lang="ja-JP" altLang="en-US" sz="16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超音波</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光超音波イメージング</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超短パルスレーザー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208852081"/>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ピンセット</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フェムト秒レーザー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超短パルスレーザー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630420581"/>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エネルギー</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エネルギー</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b="0" i="0" kern="1200" dirty="0"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太陽熱光起発電</a:t>
                      </a:r>
                      <a:r>
                        <a:rPr kumimoji="1" lang="ja-JP" altLang="en-US" sz="1400" b="0" i="0" kern="1200" dirty="0" err="1"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a:t>
                      </a:r>
                      <a:r>
                        <a:rPr kumimoji="1" lang="ja-JP" altLang="en-US" sz="1400" b="0" i="0" kern="1200" dirty="0"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レーザー</a:t>
                      </a:r>
                      <a:r>
                        <a:rPr kumimoji="1" lang="ja-JP" altLang="en-US" sz="1400" b="0" dirty="0" smtClean="0">
                          <a:latin typeface="UD デジタル 教科書体 NK-R" panose="02020400000000000000" pitchFamily="18" charset="-128"/>
                          <a:ea typeface="UD デジタル 教科書体 NK-R" panose="02020400000000000000" pitchFamily="18" charset="-128"/>
                        </a:rPr>
                        <a:t>核融合炉</a:t>
                      </a:r>
                      <a:endParaRPr kumimoji="1" lang="en-US" altLang="ja-JP" sz="1400" dirty="0" smtClean="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核融合、凝縮系核融合</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433167826"/>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製造技術</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積層造形</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金属</a:t>
                      </a:r>
                      <a:r>
                        <a:rPr kumimoji="1" lang="en-US" altLang="ja-JP" sz="1400" dirty="0" smtClean="0">
                          <a:latin typeface="UD デジタル 教科書体 NK-R" panose="02020400000000000000" pitchFamily="18" charset="-128"/>
                          <a:ea typeface="UD デジタル 教科書体 NK-R" panose="02020400000000000000" pitchFamily="18" charset="-128"/>
                        </a:rPr>
                        <a:t>3D</a:t>
                      </a:r>
                      <a:r>
                        <a:rPr kumimoji="1" lang="ja-JP" altLang="en-US" sz="1400" dirty="0" smtClean="0">
                          <a:latin typeface="UD デジタル 教科書体 NK-R" panose="02020400000000000000" pitchFamily="18" charset="-128"/>
                          <a:ea typeface="UD デジタル 教科書体 NK-R" panose="02020400000000000000" pitchFamily="18" charset="-128"/>
                        </a:rPr>
                        <a:t>プリンタ、複合加工マシン</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レーザー積層、複合加工</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18924872"/>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農業・食糧</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合成生物</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窒素固定作物、水素生成、高出力光合成</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シアノバクテリア</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39130811"/>
                  </a:ext>
                </a:extLst>
              </a:tr>
              <a:tr h="370840">
                <a:tc rowSpan="2">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デュアルユース</a:t>
                      </a:r>
                      <a:endParaRPr kumimoji="1" lang="en-US" altLang="ja-JP" sz="1800" b="1" dirty="0" smtClean="0">
                        <a:latin typeface="UD デジタル 教科書体 NK-R" panose="02020400000000000000" pitchFamily="18" charset="-128"/>
                        <a:ea typeface="UD デジタル 教科書体 NK-R" panose="02020400000000000000" pitchFamily="18" charset="-128"/>
                      </a:endParaRPr>
                    </a:p>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（軍民両用）</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プラズモニック</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非対称透過シールド、スーパーレンズ</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メタマテリアル</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797534142"/>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レーザー</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超電導光子レーザー、超高輝度レーザー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レーザー、メーザー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768768237"/>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建築・都市計画</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dirty="0" smtClean="0">
                          <a:latin typeface="UD デジタル 教科書体 NK-R" panose="02020400000000000000" pitchFamily="18" charset="-128"/>
                          <a:ea typeface="UD デジタル 教科書体 NK-R" panose="02020400000000000000" pitchFamily="18" charset="-128"/>
                        </a:rPr>
                        <a:t>耐震ナノ</a:t>
                      </a:r>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フォトニクス</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耐震メタマテリアル</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耐震、都市設計</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891639806"/>
                  </a:ext>
                </a:extLst>
              </a:tr>
            </a:tbl>
          </a:graphicData>
        </a:graphic>
      </p:graphicFrame>
      <p:sp>
        <p:nvSpPr>
          <p:cNvPr id="3" name="テキスト ボックス 2"/>
          <p:cNvSpPr txBox="1"/>
          <p:nvPr/>
        </p:nvSpPr>
        <p:spPr>
          <a:xfrm>
            <a:off x="802261" y="408581"/>
            <a:ext cx="10609249" cy="461665"/>
          </a:xfrm>
          <a:prstGeom prst="rect">
            <a:avLst/>
          </a:prstGeom>
          <a:noFill/>
        </p:spPr>
        <p:txBody>
          <a:bodyPr wrap="square" rtlCol="0">
            <a:spAutoFit/>
          </a:bodyPr>
          <a:lstStyle/>
          <a:p>
            <a:pPr algn="ctr"/>
            <a:r>
              <a:rPr kumimoji="1" lang="ja-JP" altLang="en-US" sz="2400" dirty="0" smtClean="0">
                <a:latin typeface="UD デジタル 教科書体 NP-B" panose="02020700000000000000" pitchFamily="18" charset="-128"/>
                <a:ea typeface="UD デジタル 教科書体 NP-B" panose="02020700000000000000" pitchFamily="18" charset="-128"/>
              </a:rPr>
              <a:t>本日は、産業利用の裾野が広い「光」技術を俯瞰的にご説明いたします。</a:t>
            </a:r>
            <a:endParaRPr kumimoji="1" lang="ja-JP" altLang="en-US" sz="2400" dirty="0">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155151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量子</a:t>
            </a:r>
            <a:r>
              <a:rPr lang="en-US" altLang="ja-JP" sz="3200" b="1" dirty="0" smtClean="0">
                <a:latin typeface="Meiryo UI" panose="020B0604030504040204" pitchFamily="50" charset="-128"/>
                <a:ea typeface="Meiryo UI" panose="020B0604030504040204" pitchFamily="50" charset="-128"/>
              </a:rPr>
              <a:t>ICT</a:t>
            </a:r>
            <a:endParaRPr lang="ja-JP" altLang="en-US" sz="2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84429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Mitsui &amp; Co. Global Strategic Studies Institute </a:t>
            </a:r>
            <a:r>
              <a:rPr lang="en-US" altLang="ja-JP" sz="900" dirty="0" smtClean="0">
                <a:latin typeface="Meiryo UI" panose="020B0604030504040204" pitchFamily="50" charset="-128"/>
                <a:cs typeface="Times New Roman" panose="02020603050405020304" pitchFamily="18" charset="0"/>
              </a:rPr>
              <a:t>2018 </a:t>
            </a:r>
            <a:r>
              <a:rPr lang="en-US" altLang="ja-JP" sz="900" dirty="0">
                <a:latin typeface="Meiryo UI" panose="020B0604030504040204" pitchFamily="50" charset="-128"/>
                <a:cs typeface="Times New Roman" panose="02020603050405020304" pitchFamily="18" charset="0"/>
              </a:rPr>
              <a:t>All Rights Reserved.</a:t>
            </a:r>
            <a:endParaRPr lang="ja-JP" altLang="en-US" sz="900" dirty="0"/>
          </a:p>
        </p:txBody>
      </p:sp>
      <p:sp>
        <p:nvSpPr>
          <p:cNvPr id="2" name="テキスト ボックス 1"/>
          <p:cNvSpPr txBox="1"/>
          <p:nvPr/>
        </p:nvSpPr>
        <p:spPr>
          <a:xfrm>
            <a:off x="2339454" y="309236"/>
            <a:ext cx="7534194" cy="584775"/>
          </a:xfrm>
          <a:prstGeom prst="rect">
            <a:avLst/>
          </a:prstGeom>
          <a:noFill/>
        </p:spPr>
        <p:txBody>
          <a:bodyPr wrap="square" rtlCol="0">
            <a:spAutoFit/>
          </a:bodyPr>
          <a:lstStyle/>
          <a:p>
            <a:pPr algn="ct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量子コンピュータの種類と概要</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2" name="角丸四角形 11"/>
          <p:cNvSpPr/>
          <p:nvPr/>
        </p:nvSpPr>
        <p:spPr>
          <a:xfrm>
            <a:off x="4361329" y="1385046"/>
            <a:ext cx="3469341" cy="699247"/>
          </a:xfrm>
          <a:prstGeom prst="roundRect">
            <a:avLst>
              <a:gd name="adj" fmla="val 50000"/>
            </a:avLst>
          </a:prstGeom>
          <a:solidFill>
            <a:srgbClr val="FFC00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latin typeface="Meiryo UI" panose="020B0604030504040204" pitchFamily="50" charset="-128"/>
                <a:ea typeface="Meiryo UI" panose="020B0604030504040204" pitchFamily="50" charset="-128"/>
              </a:rPr>
              <a:t>量子コンピュータ</a:t>
            </a:r>
            <a:endParaRPr kumimoji="1" lang="ja-JP" altLang="en-US" sz="28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559858" y="2971798"/>
            <a:ext cx="3550024" cy="726142"/>
          </a:xfrm>
          <a:prstGeom prst="roundRect">
            <a:avLst/>
          </a:prstGeom>
          <a:solidFill>
            <a:srgbClr val="00206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量子イジングマシン</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5" name="角丸四角形 14"/>
          <p:cNvSpPr/>
          <p:nvPr/>
        </p:nvSpPr>
        <p:spPr>
          <a:xfrm>
            <a:off x="7167284" y="2971798"/>
            <a:ext cx="3550024" cy="726142"/>
          </a:xfrm>
          <a:prstGeom prst="roundRect">
            <a:avLst/>
          </a:prstGeom>
          <a:solidFill>
            <a:srgbClr val="00B0F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量子ゲート型</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6" name="角丸四角形 15"/>
          <p:cNvSpPr/>
          <p:nvPr/>
        </p:nvSpPr>
        <p:spPr>
          <a:xfrm>
            <a:off x="1559858" y="4904860"/>
            <a:ext cx="3550024" cy="726142"/>
          </a:xfrm>
          <a:prstGeom prst="roundRect">
            <a:avLst/>
          </a:prstGeom>
          <a:solidFill>
            <a:schemeClr val="bg2">
              <a:lumMod val="50000"/>
            </a:schemeClr>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レーザーネットワーク方式</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7" name="角丸四角形 16"/>
          <p:cNvSpPr/>
          <p:nvPr/>
        </p:nvSpPr>
        <p:spPr>
          <a:xfrm>
            <a:off x="7167284" y="4904860"/>
            <a:ext cx="3550024" cy="726142"/>
          </a:xfrm>
          <a:prstGeom prst="roundRect">
            <a:avLst/>
          </a:prstGeom>
          <a:solidFill>
            <a:schemeClr val="tx2">
              <a:lumMod val="75000"/>
            </a:schemeClr>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量子アニーリング</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18" name="直線コネクタ 17"/>
          <p:cNvCxnSpPr/>
          <p:nvPr/>
        </p:nvCxnSpPr>
        <p:spPr>
          <a:xfrm flipV="1">
            <a:off x="3321422" y="2608728"/>
            <a:ext cx="5620874" cy="13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2" idx="2"/>
          </p:cNvCxnSpPr>
          <p:nvPr/>
        </p:nvCxnSpPr>
        <p:spPr>
          <a:xfrm flipH="1">
            <a:off x="6095999" y="2084293"/>
            <a:ext cx="1" cy="524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4" idx="0"/>
          </p:cNvCxnSpPr>
          <p:nvPr/>
        </p:nvCxnSpPr>
        <p:spPr>
          <a:xfrm flipV="1">
            <a:off x="3334870" y="2608728"/>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8928848" y="2608728"/>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3321422" y="3697940"/>
            <a:ext cx="0" cy="1194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3321422" y="4535984"/>
            <a:ext cx="5620874" cy="13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942297" y="4529264"/>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6515547" y="3730452"/>
            <a:ext cx="5383795"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デジタルコンピュータと同じように</a:t>
            </a:r>
            <a:r>
              <a:rPr kumimoji="1" lang="en-US" altLang="ja-JP" sz="1400" dirty="0" err="1" smtClean="0">
                <a:latin typeface="Meiryo UI" panose="020B0604030504040204" pitchFamily="50" charset="-128"/>
                <a:ea typeface="Meiryo UI" panose="020B0604030504040204" pitchFamily="50" charset="-128"/>
              </a:rPr>
              <a:t>Qubit</a:t>
            </a:r>
            <a:r>
              <a:rPr lang="ja-JP" altLang="en-US" sz="1400" dirty="0" smtClean="0">
                <a:latin typeface="Meiryo UI" panose="020B0604030504040204" pitchFamily="50" charset="-128"/>
                <a:ea typeface="Meiryo UI" panose="020B0604030504040204" pitchFamily="50" charset="-128"/>
              </a:rPr>
              <a:t>を利用した論理回路で計算する。</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748064" y="3677990"/>
            <a:ext cx="5383795"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量子効果を持つ「磁石の性質」を　　利用して、ある種の物理現象をマッピングしてシミュレーション（実験）を　　行う。</a:t>
            </a:r>
            <a:endParaRPr kumimoji="1" lang="ja-JP" altLang="en-US" sz="14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712204" y="5643528"/>
            <a:ext cx="5383795"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レーザーを使って量子イジングマシンを構成し、シミュレーションする。</a:t>
            </a:r>
            <a:endParaRPr kumimoji="1" lang="ja-JP" altLang="en-US" sz="14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1559858" y="4653536"/>
            <a:ext cx="2129425" cy="276999"/>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国立情報学研究所、</a:t>
            </a:r>
            <a:r>
              <a:rPr kumimoji="1" lang="en-US" altLang="ja-JP" sz="1200" dirty="0" smtClean="0">
                <a:latin typeface="Meiryo UI" panose="020B0604030504040204" pitchFamily="50" charset="-128"/>
                <a:ea typeface="Meiryo UI" panose="020B0604030504040204" pitchFamily="50" charset="-128"/>
              </a:rPr>
              <a:t>NTT</a:t>
            </a:r>
            <a:endParaRPr kumimoji="1" lang="ja-JP" altLang="en-US" sz="12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7078019" y="4646490"/>
            <a:ext cx="2129425"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D-Wave</a:t>
            </a:r>
            <a:endParaRPr kumimoji="1" lang="ja-JP" altLang="en-US" sz="1200" dirty="0">
              <a:latin typeface="Meiryo UI" panose="020B0604030504040204" pitchFamily="50" charset="-128"/>
              <a:ea typeface="Meiryo UI" panose="020B0604030504040204" pitchFamily="50" charset="-128"/>
            </a:endParaRPr>
          </a:p>
        </p:txBody>
      </p:sp>
      <p:sp>
        <p:nvSpPr>
          <p:cNvPr id="27" name="角丸四角形吹き出し 26"/>
          <p:cNvSpPr/>
          <p:nvPr/>
        </p:nvSpPr>
        <p:spPr>
          <a:xfrm>
            <a:off x="613842" y="1404121"/>
            <a:ext cx="1892031" cy="699247"/>
          </a:xfrm>
          <a:prstGeom prst="wedgeRoundRectCallout">
            <a:avLst>
              <a:gd name="adj1" fmla="val 71237"/>
              <a:gd name="adj2" fmla="val 130407"/>
              <a:gd name="adj3" fmla="val 1666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eiryo UI" panose="020B0604030504040204" pitchFamily="50" charset="-128"/>
                <a:ea typeface="Meiryo UI" panose="020B0604030504040204" pitchFamily="50" charset="-128"/>
              </a:rPr>
              <a:t>2011</a:t>
            </a:r>
            <a:r>
              <a:rPr kumimoji="1" lang="ja-JP" altLang="en-US" sz="1400" dirty="0" smtClean="0">
                <a:solidFill>
                  <a:schemeClr val="tx1"/>
                </a:solidFill>
                <a:latin typeface="Meiryo UI" panose="020B0604030504040204" pitchFamily="50" charset="-128"/>
                <a:ea typeface="Meiryo UI" panose="020B0604030504040204" pitchFamily="50" charset="-128"/>
              </a:rPr>
              <a:t>年、</a:t>
            </a:r>
            <a:r>
              <a:rPr kumimoji="1" lang="en-US" altLang="ja-JP" sz="1400" dirty="0" smtClean="0">
                <a:solidFill>
                  <a:schemeClr val="tx1"/>
                </a:solidFill>
                <a:latin typeface="Meiryo UI" panose="020B0604030504040204" pitchFamily="50" charset="-128"/>
                <a:ea typeface="Meiryo UI" panose="020B0604030504040204" pitchFamily="50" charset="-128"/>
              </a:rPr>
              <a:t>D-Wave</a:t>
            </a:r>
            <a:r>
              <a:rPr kumimoji="1" lang="ja-JP" altLang="en-US" sz="1400" dirty="0" smtClean="0">
                <a:solidFill>
                  <a:schemeClr val="tx1"/>
                </a:solidFill>
                <a:latin typeface="Meiryo UI" panose="020B0604030504040204" pitchFamily="50" charset="-128"/>
                <a:ea typeface="Meiryo UI" panose="020B0604030504040204" pitchFamily="50" charset="-128"/>
              </a:rPr>
              <a:t>　</a:t>
            </a:r>
            <a:r>
              <a:rPr kumimoji="1" lang="en-US" altLang="ja-JP" sz="1400" dirty="0" smtClean="0">
                <a:solidFill>
                  <a:schemeClr val="tx1"/>
                </a:solidFill>
                <a:latin typeface="Meiryo UI" panose="020B0604030504040204" pitchFamily="50" charset="-128"/>
                <a:ea typeface="Meiryo UI" panose="020B0604030504040204" pitchFamily="50" charset="-128"/>
              </a:rPr>
              <a:t>System</a:t>
            </a:r>
            <a:r>
              <a:rPr kumimoji="1" lang="ja-JP" altLang="en-US" sz="1400" dirty="0" smtClean="0">
                <a:solidFill>
                  <a:schemeClr val="tx1"/>
                </a:solidFill>
                <a:latin typeface="Meiryo UI" panose="020B0604030504040204" pitchFamily="50" charset="-128"/>
                <a:ea typeface="Meiryo UI" panose="020B0604030504040204" pitchFamily="50" charset="-128"/>
              </a:rPr>
              <a:t>社が、商用化。</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014015" y="2655250"/>
            <a:ext cx="4150476" cy="338554"/>
          </a:xfrm>
          <a:prstGeom prst="rect">
            <a:avLst/>
          </a:prstGeom>
          <a:noFill/>
        </p:spPr>
        <p:txBody>
          <a:bodyPr wrap="square" rtlCol="0">
            <a:spAutoFit/>
          </a:bodyPr>
          <a:lstStyle/>
          <a:p>
            <a:pPr algn="ctr"/>
            <a:r>
              <a:rPr kumimoji="1" lang="ja-JP" altLang="en-US" sz="1600" dirty="0" smtClean="0">
                <a:solidFill>
                  <a:srgbClr val="C00000"/>
                </a:solidFill>
                <a:latin typeface="Meiryo UI" panose="020B0604030504040204" pitchFamily="50" charset="-128"/>
                <a:ea typeface="Meiryo UI" panose="020B0604030504040204" pitchFamily="50" charset="-128"/>
              </a:rPr>
              <a:t>誤解を恐れずに言うと</a:t>
            </a:r>
            <a:r>
              <a:rPr kumimoji="1" lang="ja-JP" altLang="en-US" sz="1600" dirty="0" smtClean="0">
                <a:latin typeface="Meiryo UI" panose="020B0604030504040204" pitchFamily="50" charset="-128"/>
                <a:ea typeface="Meiryo UI" panose="020B0604030504040204" pitchFamily="50" charset="-128"/>
              </a:rPr>
              <a:t>　「</a:t>
            </a:r>
            <a:r>
              <a:rPr kumimoji="1" lang="ja-JP" altLang="en-US" sz="1600" b="1" u="sng" dirty="0" smtClean="0">
                <a:solidFill>
                  <a:srgbClr val="FF0000"/>
                </a:solidFill>
                <a:latin typeface="Meiryo UI" panose="020B0604030504040204" pitchFamily="50" charset="-128"/>
                <a:ea typeface="Meiryo UI" panose="020B0604030504040204" pitchFamily="50" charset="-128"/>
              </a:rPr>
              <a:t>アナログ方式</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611186" y="2681773"/>
            <a:ext cx="4150476" cy="338554"/>
          </a:xfrm>
          <a:prstGeom prst="rect">
            <a:avLst/>
          </a:prstGeom>
          <a:noFill/>
        </p:spPr>
        <p:txBody>
          <a:bodyPr wrap="square" rtlCol="0">
            <a:spAutoFit/>
          </a:bodyPr>
          <a:lstStyle/>
          <a:p>
            <a:pPr algn="ctr"/>
            <a:r>
              <a:rPr kumimoji="1" lang="ja-JP" altLang="en-US" sz="1600" dirty="0" smtClean="0">
                <a:solidFill>
                  <a:srgbClr val="C00000"/>
                </a:solidFill>
                <a:latin typeface="Meiryo UI" panose="020B0604030504040204" pitchFamily="50" charset="-128"/>
                <a:ea typeface="Meiryo UI" panose="020B0604030504040204" pitchFamily="50" charset="-128"/>
              </a:rPr>
              <a:t>誤解を恐れずに言うと</a:t>
            </a:r>
            <a:r>
              <a:rPr kumimoji="1" lang="ja-JP" altLang="en-US" sz="1600" dirty="0" smtClean="0">
                <a:latin typeface="Meiryo UI" panose="020B0604030504040204" pitchFamily="50" charset="-128"/>
                <a:ea typeface="Meiryo UI" panose="020B0604030504040204" pitchFamily="50" charset="-128"/>
              </a:rPr>
              <a:t>　「</a:t>
            </a:r>
            <a:r>
              <a:rPr kumimoji="1" lang="ja-JP" altLang="en-US" sz="1600" b="1" u="sng" dirty="0" smtClean="0">
                <a:solidFill>
                  <a:srgbClr val="FF0000"/>
                </a:solidFill>
                <a:latin typeface="Meiryo UI" panose="020B0604030504040204" pitchFamily="50" charset="-128"/>
                <a:ea typeface="Meiryo UI" panose="020B0604030504040204" pitchFamily="50" charset="-128"/>
              </a:rPr>
              <a:t>デジタル方式</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32" name="涙形 3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69318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4"/>
          <p:cNvSpPr/>
          <p:nvPr/>
        </p:nvSpPr>
        <p:spPr>
          <a:xfrm>
            <a:off x="6424" y="1"/>
            <a:ext cx="12192000" cy="6858000"/>
          </a:xfrm>
          <a:prstGeom prst="rect">
            <a:avLst/>
          </a:prstGeom>
          <a:blipFill>
            <a:blip r:embed="rId2" cstate="print"/>
            <a:stretch>
              <a:fillRect/>
            </a:stretch>
          </a:blipFill>
        </p:spPr>
        <p:txBody>
          <a:bodyPr wrap="square" lIns="0" tIns="0" rIns="0" bIns="0" rtlCol="0"/>
          <a:lstStyle/>
          <a:p>
            <a:endParaRPr/>
          </a:p>
        </p:txBody>
      </p:sp>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525739"/>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Mitsui &amp; Co. Global Strategic Studies Institute </a:t>
            </a:r>
            <a:r>
              <a:rPr lang="en-US" altLang="ja-JP" sz="900" dirty="0" smtClean="0">
                <a:latin typeface="Meiryo UI" panose="020B0604030504040204" pitchFamily="50" charset="-128"/>
                <a:cs typeface="Times New Roman" panose="02020603050405020304" pitchFamily="18" charset="0"/>
              </a:rPr>
              <a:t>2018 </a:t>
            </a:r>
            <a:r>
              <a:rPr lang="en-US" altLang="ja-JP" sz="900" dirty="0">
                <a:latin typeface="Meiryo UI" panose="020B0604030504040204" pitchFamily="50" charset="-128"/>
                <a:cs typeface="Times New Roman" panose="02020603050405020304" pitchFamily="18" charset="0"/>
              </a:rPr>
              <a:t>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469733" y="1285789"/>
            <a:ext cx="11039574" cy="1200329"/>
          </a:xfrm>
          <a:prstGeom prst="rect">
            <a:avLst/>
          </a:prstGeom>
        </p:spPr>
        <p:txBody>
          <a:bodyPr wrap="square">
            <a:spAutoFit/>
          </a:bodyPr>
          <a:lstStyle/>
          <a:p>
            <a:r>
              <a:rPr lang="en-US" altLang="ja-JP" sz="2400" dirty="0">
                <a:solidFill>
                  <a:schemeClr val="bg1"/>
                </a:solidFill>
              </a:rPr>
              <a:t>“ NATURE ISN’T CLASSICAL, DAMMIT, AND IF YOU  WANT TO MAKE A SIMULATION OF NATURE, YOU’D  BETTER MAKE IT QUANTUM MECHANICAL, AND BY </a:t>
            </a:r>
            <a:r>
              <a:rPr lang="en-US" altLang="ja-JP" sz="2400" dirty="0" smtClean="0">
                <a:solidFill>
                  <a:schemeClr val="bg1"/>
                </a:solidFill>
              </a:rPr>
              <a:t>GOLLY, IT’S </a:t>
            </a:r>
            <a:r>
              <a:rPr lang="en-US" altLang="ja-JP" sz="2400" dirty="0">
                <a:solidFill>
                  <a:schemeClr val="bg1"/>
                </a:solidFill>
              </a:rPr>
              <a:t>A WONDERFUL PROBLEM, BECAUSE IT DOESN’T LOOK  SO EASY.”</a:t>
            </a:r>
            <a:endParaRPr lang="ja-JP" altLang="en-US" sz="2400" dirty="0">
              <a:solidFill>
                <a:schemeClr val="bg1"/>
              </a:solidFill>
            </a:endParaRPr>
          </a:p>
        </p:txBody>
      </p:sp>
      <p:sp>
        <p:nvSpPr>
          <p:cNvPr id="8" name="正方形/長方形 7"/>
          <p:cNvSpPr/>
          <p:nvPr/>
        </p:nvSpPr>
        <p:spPr>
          <a:xfrm>
            <a:off x="8891941" y="6127640"/>
            <a:ext cx="3306483" cy="523220"/>
          </a:xfrm>
          <a:prstGeom prst="rect">
            <a:avLst/>
          </a:prstGeom>
        </p:spPr>
        <p:txBody>
          <a:bodyPr wrap="none">
            <a:spAutoFit/>
          </a:bodyPr>
          <a:lstStyle/>
          <a:p>
            <a:pPr algn="ctr">
              <a:lnSpc>
                <a:spcPct val="100000"/>
              </a:lnSpc>
            </a:pPr>
            <a:r>
              <a:rPr lang="en-US" altLang="ja-JP" sz="2800" b="1" spc="-90" dirty="0">
                <a:latin typeface="Arial"/>
                <a:cs typeface="Arial"/>
              </a:rPr>
              <a:t>Richard </a:t>
            </a:r>
            <a:r>
              <a:rPr lang="en-US" altLang="ja-JP" sz="2800" b="1" spc="-290" dirty="0">
                <a:latin typeface="Arial"/>
                <a:cs typeface="Arial"/>
              </a:rPr>
              <a:t>P.</a:t>
            </a:r>
            <a:r>
              <a:rPr lang="en-US" altLang="ja-JP" sz="2800" b="1" spc="-135" dirty="0">
                <a:latin typeface="Arial"/>
                <a:cs typeface="Arial"/>
              </a:rPr>
              <a:t> </a:t>
            </a:r>
            <a:r>
              <a:rPr lang="en-US" altLang="ja-JP" sz="2800" b="1" spc="-114" dirty="0">
                <a:latin typeface="Arial"/>
                <a:cs typeface="Arial"/>
              </a:rPr>
              <a:t>Feynman</a:t>
            </a:r>
          </a:p>
        </p:txBody>
      </p:sp>
    </p:spTree>
    <p:extLst>
      <p:ext uri="{BB962C8B-B14F-4D97-AF65-F5344CB8AC3E}">
        <p14:creationId xmlns:p14="http://schemas.microsoft.com/office/powerpoint/2010/main" val="3812515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0" y="1714500"/>
            <a:ext cx="6000750" cy="4572000"/>
          </a:xfrm>
          <a:prstGeom prst="rect">
            <a:avLst/>
          </a:prstGeom>
        </p:spPr>
      </p:pic>
      <p:sp>
        <p:nvSpPr>
          <p:cNvPr id="10" name="正方形/長方形 9"/>
          <p:cNvSpPr/>
          <p:nvPr/>
        </p:nvSpPr>
        <p:spPr>
          <a:xfrm>
            <a:off x="6191250" y="6286500"/>
            <a:ext cx="6000750" cy="3693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https://www.nature.com/news/d-wave-upgrade-how-scientists-are-using-the-world-s-most-controversial-quantum-computer-1.21353</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854700" y="1025850"/>
            <a:ext cx="6337300" cy="707886"/>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中味</a:t>
            </a:r>
            <a:r>
              <a:rPr lang="ja-JP" altLang="en-US" sz="2000" dirty="0" smtClean="0">
                <a:latin typeface="Meiryo UI" panose="020B0604030504040204" pitchFamily="50" charset="-128"/>
                <a:ea typeface="Meiryo UI" panose="020B0604030504040204" pitchFamily="50" charset="-128"/>
              </a:rPr>
              <a:t>は</a:t>
            </a:r>
            <a:r>
              <a:rPr lang="ja-JP" altLang="en-US" sz="2000" b="1" dirty="0" smtClean="0">
                <a:solidFill>
                  <a:srgbClr val="FF0000"/>
                </a:solidFill>
                <a:latin typeface="Meiryo UI" panose="020B0604030504040204" pitchFamily="50" charset="-128"/>
                <a:ea typeface="Meiryo UI" panose="020B0604030504040204" pitchFamily="50" charset="-128"/>
              </a:rPr>
              <a:t>スカスカ・・・</a:t>
            </a:r>
            <a:endParaRPr lang="en-US" altLang="ja-JP" sz="2000" b="1" dirty="0" smtClean="0">
              <a:solidFill>
                <a:srgbClr val="FF0000"/>
              </a:solidFill>
              <a:latin typeface="Meiryo UI" panose="020B0604030504040204" pitchFamily="50" charset="-128"/>
              <a:ea typeface="Meiryo UI" panose="020B0604030504040204" pitchFamily="50" charset="-128"/>
            </a:endParaRPr>
          </a:p>
          <a:p>
            <a:pPr algn="ctr"/>
            <a:r>
              <a:rPr lang="ja-JP" altLang="en-US" sz="2000" dirty="0" smtClean="0">
                <a:latin typeface="Meiryo UI" panose="020B0604030504040204" pitchFamily="50" charset="-128"/>
                <a:ea typeface="Meiryo UI" panose="020B0604030504040204" pitchFamily="50" charset="-128"/>
              </a:rPr>
              <a:t>電磁波や地磁気など外部環境からチップを守っている。</a:t>
            </a:r>
            <a:endParaRPr kumimoji="1" lang="ja-JP" altLang="en-US" sz="2000" dirty="0">
              <a:latin typeface="Meiryo UI" panose="020B0604030504040204" pitchFamily="50" charset="-128"/>
              <a:ea typeface="Meiryo UI" panose="020B0604030504040204" pitchFamily="50" charset="-128"/>
            </a:endParaRPr>
          </a:p>
        </p:txBody>
      </p:sp>
      <p:pic>
        <p:nvPicPr>
          <p:cNvPr id="13" name="図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1" y="1395609"/>
            <a:ext cx="6165850" cy="546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2835348" y="333862"/>
            <a:ext cx="6521303" cy="584775"/>
          </a:xfrm>
          <a:prstGeom prst="rect">
            <a:avLst/>
          </a:prstGeom>
          <a:noFill/>
        </p:spPr>
        <p:txBody>
          <a:bodyPr wrap="square" rtlCol="0">
            <a:spAutoFit/>
          </a:bodyPr>
          <a:lstStyle/>
          <a:p>
            <a:pPr algn="ctr"/>
            <a:r>
              <a:rPr kumimoji="1"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D-Wave</a:t>
            </a: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社の</a:t>
            </a:r>
            <a:r>
              <a:rPr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2000 Qubit</a:t>
            </a: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マシン</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2" name="涙形 1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631826" y="1210943"/>
            <a:ext cx="4953000" cy="369332"/>
          </a:xfrm>
          <a:prstGeom prst="rect">
            <a:avLst/>
          </a:prstGeom>
          <a:noFill/>
        </p:spPr>
        <p:txBody>
          <a:bodyPr wrap="square" rtlCol="0">
            <a:spAutoFit/>
          </a:bodyPr>
          <a:lstStyle/>
          <a:p>
            <a:r>
              <a:rPr kumimoji="1" lang="ja-JP" altLang="en-US" dirty="0" smtClean="0">
                <a:latin typeface="Arial Black" panose="020B0A04020102020204" pitchFamily="34" charset="0"/>
                <a:ea typeface="UD デジタル 教科書体 NK-R" panose="02020400000000000000" pitchFamily="18" charset="-128"/>
              </a:rPr>
              <a:t>今年の夏販売～</a:t>
            </a:r>
            <a:r>
              <a:rPr kumimoji="1" lang="en-US" altLang="ja-JP" dirty="0" smtClean="0">
                <a:latin typeface="Arial Black" panose="020B0A04020102020204" pitchFamily="34" charset="0"/>
                <a:ea typeface="UD デジタル 教科書体 NK-R" panose="02020400000000000000" pitchFamily="18" charset="-128"/>
              </a:rPr>
              <a:t>1</a:t>
            </a:r>
            <a:r>
              <a:rPr kumimoji="1" lang="ja-JP" altLang="en-US" dirty="0" smtClean="0">
                <a:latin typeface="Arial Black" panose="020B0A04020102020204" pitchFamily="34" charset="0"/>
                <a:ea typeface="UD デジタル 教科書体 NK-R" panose="02020400000000000000" pitchFamily="18" charset="-128"/>
              </a:rPr>
              <a:t>号機は</a:t>
            </a:r>
            <a:r>
              <a:rPr kumimoji="1" lang="en-US" altLang="ja-JP" dirty="0" smtClean="0">
                <a:latin typeface="Arial Black" panose="020B0A04020102020204" pitchFamily="34" charset="0"/>
                <a:ea typeface="UD デジタル 教科書体 NK-R" panose="02020400000000000000" pitchFamily="18" charset="-128"/>
              </a:rPr>
              <a:t>Google</a:t>
            </a:r>
            <a:r>
              <a:rPr kumimoji="1" lang="ja-JP" altLang="en-US" dirty="0" smtClean="0">
                <a:latin typeface="Arial Black" panose="020B0A04020102020204" pitchFamily="34" charset="0"/>
                <a:ea typeface="UD デジタル 教科書体 NK-R" panose="02020400000000000000" pitchFamily="18" charset="-128"/>
              </a:rPr>
              <a:t>か東北大学か？</a:t>
            </a:r>
            <a:endParaRPr kumimoji="1" lang="ja-JP" altLang="en-US" dirty="0">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13646455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11" name="Text Box 6"/>
          <p:cNvSpPr txBox="1">
            <a:spLocks noChangeArrowheads="1"/>
          </p:cNvSpPr>
          <p:nvPr/>
        </p:nvSpPr>
        <p:spPr bwMode="auto">
          <a:xfrm>
            <a:off x="1050471" y="314960"/>
            <a:ext cx="10091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レーザーネットワーク方式の量子</a:t>
            </a:r>
            <a:r>
              <a:rPr lang="ja-JP" altLang="en-US" sz="3200" dirty="0">
                <a:solidFill>
                  <a:srgbClr val="C00000"/>
                </a:solidFill>
                <a:latin typeface="UD デジタル 教科書体 NP-B" panose="02020700000000000000" pitchFamily="18" charset="-128"/>
                <a:ea typeface="UD デジタル 教科書体 NP-B" panose="02020700000000000000" pitchFamily="18" charset="-128"/>
              </a:rPr>
              <a:t>コンピュータ</a:t>
            </a:r>
            <a:endPar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7170" name="Picture 2"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2" y="1299345"/>
            <a:ext cx="5856578" cy="53305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ãã¬ã¼ã¶ã¼ãããã¯ã¼ã¯æ¹å¼ éå­ã³ã³ãã¥ã¼ã¿ãQNN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716" y="2037435"/>
            <a:ext cx="6240284" cy="415759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7060925" y="6163421"/>
            <a:ext cx="3470822" cy="230832"/>
          </a:xfrm>
          <a:prstGeom prst="rect">
            <a:avLst/>
          </a:prstGeom>
        </p:spPr>
        <p:txBody>
          <a:bodyPr wrap="none">
            <a:spAutoFit/>
          </a:bodyPr>
          <a:lstStyle/>
          <a:p>
            <a:r>
              <a:rPr lang="en-US" altLang="ja-JP" sz="900" dirty="0">
                <a:latin typeface="UD デジタル 教科書体 NK-R" panose="02020400000000000000" pitchFamily="18" charset="-128"/>
                <a:ea typeface="UD デジタル 教科書体 NK-R" panose="02020400000000000000" pitchFamily="18" charset="-128"/>
                <a:hlinkClick r:id="rId5"/>
              </a:rPr>
              <a:t>https://pc.watch.impress.co.jp/docs/news/1092848.html</a:t>
            </a:r>
            <a:endParaRPr lang="ja-JP" altLang="en-US" sz="9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8911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95628" y="196241"/>
            <a:ext cx="7840997" cy="584775"/>
          </a:xfrm>
          <a:prstGeom prst="rect">
            <a:avLst/>
          </a:prstGeom>
          <a:noFill/>
        </p:spPr>
        <p:txBody>
          <a:bodyPr wrap="square" rtlCol="0">
            <a:spAutoFit/>
          </a:bodyPr>
          <a:lstStyle/>
          <a:p>
            <a:pPr algn="ct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量子暗号通信</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15" name="図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319" y="764902"/>
            <a:ext cx="772795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正方形/長方形 15"/>
          <p:cNvSpPr/>
          <p:nvPr/>
        </p:nvSpPr>
        <p:spPr>
          <a:xfrm>
            <a:off x="4134532" y="928414"/>
            <a:ext cx="4013200" cy="222250"/>
          </a:xfrm>
          <a:prstGeom prst="rect">
            <a:avLst/>
          </a:prstGeom>
        </p:spPr>
        <p:txBody>
          <a:bodyPr>
            <a:spAutoFit/>
          </a:bodyPr>
          <a:lstStyle/>
          <a:p>
            <a:pP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a:t>
            </a:r>
            <a:r>
              <a:rPr lang="ja-JP" altLang="en-US" sz="850" dirty="0">
                <a:latin typeface="Meiryo UI" panose="020B0604030504040204" pitchFamily="50" charset="-128"/>
                <a:ea typeface="Meiryo UI" panose="020B0604030504040204" pitchFamily="50" charset="-128"/>
              </a:rPr>
              <a:t>東芝</a:t>
            </a:r>
            <a:r>
              <a:rPr lang="en-US" altLang="ja-JP" sz="850" dirty="0">
                <a:latin typeface="Meiryo UI" panose="020B0604030504040204" pitchFamily="50" charset="-128"/>
                <a:ea typeface="Meiryo UI" panose="020B0604030504040204" pitchFamily="50" charset="-128"/>
              </a:rPr>
              <a:t>HP</a:t>
            </a:r>
            <a:r>
              <a:rPr lang="ja-JP" altLang="en-US" sz="850" dirty="0">
                <a:latin typeface="Meiryo UI" panose="020B0604030504040204" pitchFamily="50" charset="-128"/>
                <a:ea typeface="Meiryo UI" panose="020B0604030504040204" pitchFamily="50" charset="-128"/>
              </a:rPr>
              <a:t>　</a:t>
            </a:r>
            <a:r>
              <a:rPr lang="en-US" altLang="ja-JP" sz="850" dirty="0">
                <a:latin typeface="Meiryo UI" panose="020B0604030504040204" pitchFamily="50" charset="-128"/>
                <a:ea typeface="Meiryo UI" panose="020B0604030504040204" pitchFamily="50" charset="-128"/>
              </a:rPr>
              <a:t>http://www.tqccs.com/cl/tech/qccs/about/index.html</a:t>
            </a:r>
            <a:r>
              <a:rPr lang="ja-JP" altLang="en-US" sz="850" dirty="0">
                <a:latin typeface="Meiryo UI" panose="020B0604030504040204" pitchFamily="50" charset="-128"/>
                <a:ea typeface="Meiryo UI" panose="020B0604030504040204" pitchFamily="50" charset="-128"/>
              </a:rPr>
              <a:t>　</a:t>
            </a:r>
            <a:endParaRPr lang="en-US" altLang="ja-JP" sz="850" dirty="0">
              <a:latin typeface="Meiryo UI" panose="020B0604030504040204" pitchFamily="50" charset="-128"/>
              <a:ea typeface="Meiryo UI" panose="020B0604030504040204" pitchFamily="50" charset="-128"/>
            </a:endParaRPr>
          </a:p>
        </p:txBody>
      </p:sp>
      <p:pic>
        <p:nvPicPr>
          <p:cNvPr id="17" name="図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19" y="5273402"/>
            <a:ext cx="19685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図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6894" y="5240064"/>
            <a:ext cx="20843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7"/>
          <p:cNvSpPr>
            <a:spLocks noChangeArrowheads="1"/>
          </p:cNvSpPr>
          <p:nvPr/>
        </p:nvSpPr>
        <p:spPr bwMode="auto">
          <a:xfrm>
            <a:off x="3170919" y="5268639"/>
            <a:ext cx="1335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en-US" altLang="ja-JP" sz="800">
                <a:solidFill>
                  <a:schemeClr val="bg1"/>
                </a:solidFill>
                <a:latin typeface="Meiryo UI" panose="020B0604030504040204" pitchFamily="50" charset="-128"/>
                <a:ea typeface="Meiryo UI" panose="020B0604030504040204" pitchFamily="50" charset="-128"/>
              </a:rPr>
              <a:t>MAGIQ QPN SECURITY</a:t>
            </a:r>
          </a:p>
          <a:p>
            <a:pPr algn="ctr">
              <a:spcBef>
                <a:spcPct val="0"/>
              </a:spcBef>
              <a:buFontTx/>
              <a:buNone/>
            </a:pPr>
            <a:r>
              <a:rPr lang="en-US" altLang="ja-JP" sz="800">
                <a:solidFill>
                  <a:schemeClr val="bg1"/>
                </a:solidFill>
                <a:latin typeface="Meiryo UI" panose="020B0604030504040204" pitchFamily="50" charset="-128"/>
                <a:ea typeface="Meiryo UI" panose="020B0604030504040204" pitchFamily="50" charset="-128"/>
              </a:rPr>
              <a:t> GATEWAY 7505</a:t>
            </a:r>
            <a:endParaRPr lang="ja-JP" altLang="en-US" sz="800">
              <a:solidFill>
                <a:schemeClr val="bg1"/>
              </a:solidFill>
              <a:latin typeface="Calibri" panose="020F0502020204030204" pitchFamily="34" charset="0"/>
            </a:endParaRPr>
          </a:p>
        </p:txBody>
      </p:sp>
      <p:pic>
        <p:nvPicPr>
          <p:cNvPr id="20" name="図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8144" y="5194027"/>
            <a:ext cx="265588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正方形/長方形 30"/>
          <p:cNvSpPr>
            <a:spLocks noChangeArrowheads="1"/>
          </p:cNvSpPr>
          <p:nvPr/>
        </p:nvSpPr>
        <p:spPr bwMode="auto">
          <a:xfrm>
            <a:off x="5622019" y="5228952"/>
            <a:ext cx="1439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800">
                <a:solidFill>
                  <a:srgbClr val="000000"/>
                </a:solidFill>
                <a:latin typeface="Meiryo UI" panose="020B0604030504040204" pitchFamily="50" charset="-128"/>
                <a:ea typeface="Meiryo UI" panose="020B0604030504040204" pitchFamily="50" charset="-128"/>
              </a:rPr>
              <a:t>id Quantique</a:t>
            </a:r>
            <a:r>
              <a:rPr lang="ja-JP" altLang="en-US" sz="800">
                <a:solidFill>
                  <a:srgbClr val="000000"/>
                </a:solidFill>
                <a:latin typeface="Meiryo UI" panose="020B0604030504040204" pitchFamily="50" charset="-128"/>
                <a:ea typeface="Meiryo UI" panose="020B0604030504040204" pitchFamily="50" charset="-128"/>
              </a:rPr>
              <a:t>社</a:t>
            </a:r>
            <a:r>
              <a:rPr lang="en-US" altLang="ja-JP" sz="800">
                <a:latin typeface="Meiryo UI" panose="020B0604030504040204" pitchFamily="50" charset="-128"/>
                <a:ea typeface="Meiryo UI" panose="020B0604030504040204" pitchFamily="50" charset="-128"/>
              </a:rPr>
              <a:t>Vectis</a:t>
            </a:r>
            <a:endParaRPr lang="ja-JP" altLang="en-US" sz="800">
              <a:latin typeface="Meiryo UI" panose="020B0604030504040204" pitchFamily="50" charset="-128"/>
              <a:ea typeface="Meiryo UI" panose="020B0604030504040204" pitchFamily="50" charset="-128"/>
            </a:endParaRPr>
          </a:p>
        </p:txBody>
      </p:sp>
      <p:sp>
        <p:nvSpPr>
          <p:cNvPr id="22" name="正方形/長方形 21"/>
          <p:cNvSpPr/>
          <p:nvPr/>
        </p:nvSpPr>
        <p:spPr>
          <a:xfrm>
            <a:off x="967469" y="5117827"/>
            <a:ext cx="938213" cy="222250"/>
          </a:xfrm>
          <a:prstGeom prst="rect">
            <a:avLst/>
          </a:prstGeom>
        </p:spPr>
        <p:txBody>
          <a:bodyPr>
            <a:spAutoFit/>
          </a:bodyPr>
          <a:lstStyle/>
          <a:p>
            <a:pPr algn="ct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a:t>
            </a:r>
            <a:r>
              <a:rPr lang="ja-JP" altLang="en-US" sz="850" dirty="0">
                <a:latin typeface="Meiryo UI" panose="020B0604030504040204" pitchFamily="50" charset="-128"/>
                <a:ea typeface="Meiryo UI" panose="020B0604030504040204" pitchFamily="50" charset="-128"/>
              </a:rPr>
              <a:t>三菱電機</a:t>
            </a:r>
            <a:endParaRPr lang="en-US" altLang="ja-JP" sz="850" dirty="0">
              <a:latin typeface="Meiryo UI" panose="020B0604030504040204" pitchFamily="50" charset="-128"/>
              <a:ea typeface="Meiryo UI" panose="020B0604030504040204" pitchFamily="50" charset="-128"/>
            </a:endParaRPr>
          </a:p>
        </p:txBody>
      </p:sp>
      <p:sp>
        <p:nvSpPr>
          <p:cNvPr id="23" name="正方形/長方形 22"/>
          <p:cNvSpPr/>
          <p:nvPr/>
        </p:nvSpPr>
        <p:spPr>
          <a:xfrm>
            <a:off x="2813732" y="6605314"/>
            <a:ext cx="1892300" cy="222250"/>
          </a:xfrm>
          <a:prstGeom prst="rect">
            <a:avLst/>
          </a:prstGeom>
        </p:spPr>
        <p:txBody>
          <a:bodyPr>
            <a:spAutoFit/>
          </a:bodyPr>
          <a:lstStyle/>
          <a:p>
            <a:pPr algn="ctr">
              <a:defRPr/>
            </a:pPr>
            <a:r>
              <a:rPr lang="ja-JP" altLang="en-US" sz="850" dirty="0">
                <a:solidFill>
                  <a:schemeClr val="bg1"/>
                </a:solidFill>
                <a:latin typeface="Meiryo UI" panose="020B0604030504040204" pitchFamily="50" charset="-128"/>
                <a:ea typeface="Meiryo UI" panose="020B0604030504040204" pitchFamily="50" charset="-128"/>
              </a:rPr>
              <a:t>出所</a:t>
            </a:r>
            <a:r>
              <a:rPr lang="en-US" altLang="ja-JP" sz="850" dirty="0">
                <a:solidFill>
                  <a:schemeClr val="bg1"/>
                </a:solidFill>
                <a:latin typeface="Meiryo UI" panose="020B0604030504040204" pitchFamily="50" charset="-128"/>
                <a:ea typeface="Meiryo UI" panose="020B0604030504040204" pitchFamily="50" charset="-128"/>
              </a:rPr>
              <a:t> </a:t>
            </a:r>
            <a:r>
              <a:rPr lang="en-US" altLang="ja-JP" sz="850" dirty="0" err="1">
                <a:solidFill>
                  <a:schemeClr val="bg1"/>
                </a:solidFill>
                <a:latin typeface="Meiryo UI" panose="020B0604030504040204" pitchFamily="50" charset="-128"/>
                <a:ea typeface="Meiryo UI" panose="020B0604030504040204" pitchFamily="50" charset="-128"/>
              </a:rPr>
              <a:t>MagiQ</a:t>
            </a:r>
            <a:r>
              <a:rPr lang="ja-JP" altLang="en-US" sz="850" dirty="0">
                <a:solidFill>
                  <a:schemeClr val="bg1"/>
                </a:solidFill>
                <a:latin typeface="Meiryo UI" panose="020B0604030504040204" pitchFamily="50" charset="-128"/>
                <a:ea typeface="Meiryo UI" panose="020B0604030504040204" pitchFamily="50" charset="-128"/>
              </a:rPr>
              <a:t>　</a:t>
            </a:r>
            <a:r>
              <a:rPr lang="en-US" altLang="ja-JP" sz="850" dirty="0">
                <a:solidFill>
                  <a:schemeClr val="bg1"/>
                </a:solidFill>
                <a:latin typeface="Meiryo UI" panose="020B0604030504040204" pitchFamily="50" charset="-128"/>
                <a:ea typeface="Meiryo UI" panose="020B0604030504040204" pitchFamily="50" charset="-128"/>
              </a:rPr>
              <a:t>Technologies</a:t>
            </a:r>
          </a:p>
        </p:txBody>
      </p:sp>
      <p:sp>
        <p:nvSpPr>
          <p:cNvPr id="24" name="正方形/長方形 23"/>
          <p:cNvSpPr/>
          <p:nvPr/>
        </p:nvSpPr>
        <p:spPr>
          <a:xfrm>
            <a:off x="5214032" y="6314802"/>
            <a:ext cx="1892300" cy="223837"/>
          </a:xfrm>
          <a:prstGeom prst="rect">
            <a:avLst/>
          </a:prstGeom>
        </p:spPr>
        <p:txBody>
          <a:bodyPr>
            <a:spAutoFit/>
          </a:bodyPr>
          <a:lstStyle/>
          <a:p>
            <a:pPr algn="ct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id </a:t>
            </a:r>
            <a:r>
              <a:rPr lang="en-US" altLang="ja-JP" sz="850" dirty="0" err="1">
                <a:latin typeface="Meiryo UI" panose="020B0604030504040204" pitchFamily="50" charset="-128"/>
                <a:ea typeface="Meiryo UI" panose="020B0604030504040204" pitchFamily="50" charset="-128"/>
              </a:rPr>
              <a:t>Quantique</a:t>
            </a:r>
            <a:r>
              <a:rPr lang="ja-JP" altLang="en-US" sz="850" dirty="0">
                <a:latin typeface="Meiryo UI" panose="020B0604030504040204" pitchFamily="50" charset="-128"/>
                <a:ea typeface="Meiryo UI" panose="020B0604030504040204" pitchFamily="50" charset="-128"/>
              </a:rPr>
              <a:t>社</a:t>
            </a:r>
            <a:endParaRPr lang="en-US" altLang="ja-JP" sz="850" dirty="0">
              <a:latin typeface="Meiryo UI" panose="020B0604030504040204" pitchFamily="50" charset="-128"/>
              <a:ea typeface="Meiryo UI" panose="020B0604030504040204" pitchFamily="50" charset="-128"/>
            </a:endParaRPr>
          </a:p>
        </p:txBody>
      </p:sp>
      <p:sp>
        <p:nvSpPr>
          <p:cNvPr id="26" name="テキスト ボックス 1"/>
          <p:cNvSpPr txBox="1">
            <a:spLocks noChangeArrowheads="1"/>
          </p:cNvSpPr>
          <p:nvPr/>
        </p:nvSpPr>
        <p:spPr bwMode="auto">
          <a:xfrm>
            <a:off x="4506007" y="2163489"/>
            <a:ext cx="2376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100">
                <a:latin typeface="Meiryo UI" panose="020B0604030504040204" pitchFamily="50" charset="-128"/>
                <a:ea typeface="Meiryo UI" panose="020B0604030504040204" pitchFamily="50" charset="-128"/>
              </a:rPr>
              <a:t>ハイゼンベルクの不確定性原理</a:t>
            </a:r>
          </a:p>
        </p:txBody>
      </p:sp>
      <p:pic>
        <p:nvPicPr>
          <p:cNvPr id="27" name="図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47732" y="75875"/>
            <a:ext cx="3855244" cy="278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テキスト ボックス 18"/>
          <p:cNvSpPr txBox="1">
            <a:spLocks noChangeArrowheads="1"/>
          </p:cNvSpPr>
          <p:nvPr/>
        </p:nvSpPr>
        <p:spPr bwMode="auto">
          <a:xfrm>
            <a:off x="8147732" y="2814135"/>
            <a:ext cx="38552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絶対解読不可能な高度な通信サービスを提供する。</a:t>
            </a:r>
            <a:endParaRPr lang="en-US" altLang="ja-JP" sz="1200" dirty="0">
              <a:latin typeface="Meiryo UI" panose="020B0604030504040204" pitchFamily="50" charset="-128"/>
              <a:ea typeface="Meiryo UI" panose="020B0604030504040204" pitchFamily="50" charset="-128"/>
            </a:endParaRPr>
          </a:p>
          <a:p>
            <a:pPr algn="ctr">
              <a:spcBef>
                <a:spcPct val="0"/>
              </a:spcBef>
              <a:buFontTx/>
              <a:buNone/>
            </a:pPr>
            <a:r>
              <a:rPr lang="ja-JP" altLang="en-US" sz="1200" dirty="0">
                <a:latin typeface="Meiryo UI" panose="020B0604030504040204" pitchFamily="50" charset="-128"/>
                <a:ea typeface="Meiryo UI" panose="020B0604030504040204" pitchFamily="50" charset="-128"/>
              </a:rPr>
              <a:t>①国防、②外交、③金融、④商社など民間企業など</a:t>
            </a:r>
            <a:endParaRPr lang="en-US" altLang="ja-JP" sz="1200" dirty="0">
              <a:latin typeface="Meiryo UI" panose="020B0604030504040204" pitchFamily="50" charset="-128"/>
              <a:ea typeface="Meiryo UI" panose="020B0604030504040204" pitchFamily="50" charset="-128"/>
            </a:endParaRPr>
          </a:p>
        </p:txBody>
      </p:sp>
      <p:sp>
        <p:nvSpPr>
          <p:cNvPr id="29" name="テキスト ボックス 1"/>
          <p:cNvSpPr txBox="1">
            <a:spLocks noChangeArrowheads="1"/>
          </p:cNvSpPr>
          <p:nvPr/>
        </p:nvSpPr>
        <p:spPr bwMode="auto">
          <a:xfrm>
            <a:off x="10222082" y="314960"/>
            <a:ext cx="1595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200" b="1" dirty="0">
                <a:solidFill>
                  <a:schemeClr val="bg1"/>
                </a:solidFill>
                <a:latin typeface="Meiryo UI" panose="020B0604030504040204" pitchFamily="50" charset="-128"/>
                <a:ea typeface="Meiryo UI" panose="020B0604030504040204" pitchFamily="50" charset="-128"/>
              </a:rPr>
              <a:t>←量子暗号通信衛星</a:t>
            </a:r>
          </a:p>
        </p:txBody>
      </p:sp>
      <p:pic>
        <p:nvPicPr>
          <p:cNvPr id="2050" name="Picture 2" descr="ãéå­æå·éä¿¡ãã®ç»åæ¤ç´¢çµæ"/>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2015" y="3333811"/>
            <a:ext cx="3009219" cy="345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662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9" name="Text Box 6"/>
          <p:cNvSpPr txBox="1">
            <a:spLocks noChangeArrowheads="1"/>
          </p:cNvSpPr>
          <p:nvPr/>
        </p:nvSpPr>
        <p:spPr bwMode="auto">
          <a:xfrm>
            <a:off x="2994206" y="133838"/>
            <a:ext cx="6237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光学チップ</a:t>
            </a:r>
            <a:endParaRPr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 name="正方形/長方形 3"/>
          <p:cNvSpPr/>
          <p:nvPr/>
        </p:nvSpPr>
        <p:spPr>
          <a:xfrm>
            <a:off x="523237" y="761681"/>
            <a:ext cx="11179628" cy="923330"/>
          </a:xfrm>
          <a:prstGeom prst="rect">
            <a:avLst/>
          </a:prstGeom>
        </p:spPr>
        <p:txBody>
          <a:bodyPr wrap="square">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「光」を</a:t>
            </a:r>
            <a:r>
              <a:rPr lang="ja-JP" altLang="en-US" dirty="0">
                <a:latin typeface="UD デジタル 教科書体 NK-R" panose="02020400000000000000" pitchFamily="18" charset="-128"/>
                <a:ea typeface="UD デジタル 教科書体 NK-R" panose="02020400000000000000" pitchFamily="18" charset="-128"/>
              </a:rPr>
              <a:t>利用して計算を実行する光学チップの開発</a:t>
            </a:r>
            <a:r>
              <a:rPr lang="ja-JP" altLang="en-US" dirty="0" smtClean="0">
                <a:latin typeface="UD デジタル 教科書体 NK-R" panose="02020400000000000000" pitchFamily="18" charset="-128"/>
                <a:ea typeface="UD デジタル 教科書体 NK-R" panose="02020400000000000000" pitchFamily="18" charset="-128"/>
              </a:rPr>
              <a:t>は、これ</a:t>
            </a:r>
            <a:r>
              <a:rPr lang="ja-JP" altLang="en-US" dirty="0">
                <a:latin typeface="UD デジタル 教科書体 NK-R" panose="02020400000000000000" pitchFamily="18" charset="-128"/>
                <a:ea typeface="UD デジタル 教科書体 NK-R" panose="02020400000000000000" pitchFamily="18" charset="-128"/>
              </a:rPr>
              <a:t>まで失敗に終わって</a:t>
            </a:r>
            <a:r>
              <a:rPr lang="ja-JP" altLang="en-US" dirty="0" smtClean="0">
                <a:latin typeface="UD デジタル 教科書体 NK-R" panose="02020400000000000000" pitchFamily="18" charset="-128"/>
                <a:ea typeface="UD デジタル 教科書体 NK-R" panose="02020400000000000000" pitchFamily="18" charset="-128"/>
              </a:rPr>
              <a:t>きた。</a:t>
            </a:r>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しかし、深層学習／ディープラーニングの登場により、あらためて光学チップが注目されている。</a:t>
            </a:r>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光学チップは、深層</a:t>
            </a:r>
            <a:r>
              <a:rPr lang="ja-JP" altLang="en-US" dirty="0">
                <a:latin typeface="UD デジタル 教科書体 NK-R" panose="02020400000000000000" pitchFamily="18" charset="-128"/>
                <a:ea typeface="UD デジタル 教科書体 NK-R" panose="02020400000000000000" pitchFamily="18" charset="-128"/>
              </a:rPr>
              <a:t>学習</a:t>
            </a:r>
            <a:r>
              <a:rPr lang="ja-JP" altLang="en-US" dirty="0" smtClean="0">
                <a:latin typeface="UD デジタル 教科書体 NK-R" panose="02020400000000000000" pitchFamily="18" charset="-128"/>
                <a:ea typeface="UD デジタル 教科書体 NK-R" panose="02020400000000000000" pitchFamily="18" charset="-128"/>
              </a:rPr>
              <a:t>の要となる行列</a:t>
            </a:r>
            <a:r>
              <a:rPr lang="ja-JP" altLang="en-US" dirty="0">
                <a:latin typeface="UD デジタル 教科書体 NK-R" panose="02020400000000000000" pitchFamily="18" charset="-128"/>
                <a:ea typeface="UD デジタル 教科書体 NK-R" panose="02020400000000000000" pitchFamily="18" charset="-128"/>
              </a:rPr>
              <a:t>乗算</a:t>
            </a:r>
            <a:r>
              <a:rPr lang="ja-JP" altLang="en-US" dirty="0" smtClean="0">
                <a:latin typeface="UD デジタル 教科書体 NK-R" panose="02020400000000000000" pitchFamily="18" charset="-128"/>
                <a:ea typeface="UD デジタル 教科書体 NK-R" panose="02020400000000000000" pitchFamily="18" charset="-128"/>
              </a:rPr>
              <a:t>に最適で、非線形的なニューラル</a:t>
            </a:r>
            <a:r>
              <a:rPr lang="ja-JP" altLang="en-US" dirty="0">
                <a:latin typeface="UD デジタル 教科書体 NK-R" panose="02020400000000000000" pitchFamily="18" charset="-128"/>
                <a:ea typeface="UD デジタル 教科書体 NK-R" panose="02020400000000000000" pitchFamily="18" charset="-128"/>
              </a:rPr>
              <a:t>・ネットワークの計算にも秀でて</a:t>
            </a:r>
            <a:r>
              <a:rPr lang="ja-JP" altLang="en-US" dirty="0" smtClean="0">
                <a:latin typeface="UD デジタル 教科書体 NK-R" panose="02020400000000000000" pitchFamily="18" charset="-128"/>
                <a:ea typeface="UD デジタル 教科書体 NK-R" panose="02020400000000000000" pitchFamily="18" charset="-128"/>
              </a:rPr>
              <a:t>いる。</a:t>
            </a:r>
            <a:endParaRPr lang="ja-JP" altLang="en-US" dirty="0">
              <a:latin typeface="UD デジタル 教科書体 NK-R" panose="02020400000000000000" pitchFamily="18" charset="-128"/>
              <a:ea typeface="UD デジタル 教科書体 NK-R" panose="02020400000000000000" pitchFamily="18" charset="-128"/>
            </a:endParaRPr>
          </a:p>
        </p:txBody>
      </p:sp>
      <p:pic>
        <p:nvPicPr>
          <p:cNvPr id="6148" name="Picture 4" descr="Lightmatt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762" y="2475166"/>
            <a:ext cx="2836476" cy="53893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 y="2045769"/>
            <a:ext cx="3359008" cy="441251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450" y="3704470"/>
            <a:ext cx="2285100" cy="1349732"/>
          </a:xfrm>
          <a:prstGeom prst="rect">
            <a:avLst/>
          </a:prstGeom>
        </p:spPr>
      </p:pic>
      <p:sp>
        <p:nvSpPr>
          <p:cNvPr id="8" name="正方形/長方形 7"/>
          <p:cNvSpPr/>
          <p:nvPr/>
        </p:nvSpPr>
        <p:spPr>
          <a:xfrm>
            <a:off x="4611450" y="5668022"/>
            <a:ext cx="2840842" cy="461665"/>
          </a:xfrm>
          <a:prstGeom prst="rect">
            <a:avLst/>
          </a:prstGeom>
        </p:spPr>
        <p:txBody>
          <a:bodyPr wrap="none">
            <a:spAutoFit/>
          </a:bodyPr>
          <a:lstStyle/>
          <a:p>
            <a:r>
              <a:rPr lang="en-US" altLang="ja-JP" sz="2400" dirty="0"/>
              <a:t>Luminous Computing</a:t>
            </a:r>
            <a:endParaRPr lang="ja-JP" altLang="en-US" sz="2400" dirty="0"/>
          </a:p>
        </p:txBody>
      </p:sp>
      <p:pic>
        <p:nvPicPr>
          <p:cNvPr id="6150" name="Picture 6" descr="lightmatter_he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294" y="1728079"/>
            <a:ext cx="3982204" cy="2612981"/>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5294" y="4447617"/>
            <a:ext cx="3982204" cy="2239990"/>
          </a:xfrm>
          <a:prstGeom prst="rect">
            <a:avLst/>
          </a:prstGeom>
        </p:spPr>
      </p:pic>
      <p:sp>
        <p:nvSpPr>
          <p:cNvPr id="11" name="正方形/長方形 10"/>
          <p:cNvSpPr/>
          <p:nvPr/>
        </p:nvSpPr>
        <p:spPr>
          <a:xfrm>
            <a:off x="555555" y="1796374"/>
            <a:ext cx="3446777" cy="307777"/>
          </a:xfrm>
          <a:prstGeom prst="rect">
            <a:avLst/>
          </a:prstGeom>
        </p:spPr>
        <p:txBody>
          <a:bodyPr wrap="none">
            <a:spAutoFit/>
          </a:bodyPr>
          <a:lstStyle/>
          <a:p>
            <a:r>
              <a:rPr lang="en-US" altLang="ja-JP" sz="1400" dirty="0" err="1">
                <a:solidFill>
                  <a:srgbClr val="333333"/>
                </a:solidFill>
                <a:latin typeface="UD デジタル 教科書体 NK-R" panose="02020400000000000000" pitchFamily="18" charset="-128"/>
                <a:ea typeface="UD デジタル 教科書体 NK-R" panose="02020400000000000000" pitchFamily="18" charset="-128"/>
              </a:rPr>
              <a:t>Lightmatter</a:t>
            </a:r>
            <a:r>
              <a:rPr lang="ja-JP" altLang="en-US" sz="1400" dirty="0">
                <a:solidFill>
                  <a:srgbClr val="333333"/>
                </a:solidFill>
                <a:latin typeface="UD デジタル 教科書体 NK-R" panose="02020400000000000000" pitchFamily="18" charset="-128"/>
                <a:ea typeface="UD デジタル 教科書体 NK-R" panose="02020400000000000000" pitchFamily="18" charset="-128"/>
              </a:rPr>
              <a:t>の</a:t>
            </a:r>
            <a:r>
              <a:rPr lang="en-US" altLang="ja-JP" sz="1400" dirty="0" smtClean="0">
                <a:solidFill>
                  <a:srgbClr val="333333"/>
                </a:solidFill>
                <a:latin typeface="UD デジタル 教科書体 NK-R" panose="02020400000000000000" pitchFamily="18" charset="-128"/>
                <a:ea typeface="UD デジタル 教科書体 NK-R" panose="02020400000000000000" pitchFamily="18" charset="-128"/>
              </a:rPr>
              <a:t>CEO Nick Harris</a:t>
            </a:r>
            <a:r>
              <a:rPr lang="ja-JP" altLang="en-US" sz="1400" dirty="0" smtClean="0">
                <a:solidFill>
                  <a:srgbClr val="333333"/>
                </a:solidFill>
                <a:latin typeface="UD デジタル 教科書体 NK-R" panose="02020400000000000000" pitchFamily="18" charset="-128"/>
                <a:ea typeface="UD デジタル 教科書体 NK-R" panose="02020400000000000000" pitchFamily="18" charset="-128"/>
              </a:rPr>
              <a:t>の」論文</a:t>
            </a:r>
            <a:endParaRPr lang="ja-JP" altLang="en-US" sz="1400" dirty="0">
              <a:latin typeface="UD デジタル 教科書体 NK-R" panose="02020400000000000000" pitchFamily="18" charset="-128"/>
              <a:ea typeface="UD デジタル 教科書体 NK-R" panose="02020400000000000000" pitchFamily="18" charset="-128"/>
            </a:endParaRPr>
          </a:p>
        </p:txBody>
      </p:sp>
      <p:sp>
        <p:nvSpPr>
          <p:cNvPr id="13" name="正方形/長方形 12"/>
          <p:cNvSpPr/>
          <p:nvPr/>
        </p:nvSpPr>
        <p:spPr>
          <a:xfrm>
            <a:off x="4596142" y="6129687"/>
            <a:ext cx="3257924" cy="253916"/>
          </a:xfrm>
          <a:prstGeom prst="rect">
            <a:avLst/>
          </a:prstGeom>
        </p:spPr>
        <p:txBody>
          <a:bodyPr wrap="square">
            <a:spAutoFit/>
          </a:bodyPr>
          <a:lstStyle/>
          <a:p>
            <a:r>
              <a:rPr lang="ja-JP" altLang="en-US" sz="1050" dirty="0">
                <a:latin typeface="UD デジタル 教科書体 NK-R" panose="02020400000000000000" pitchFamily="18" charset="-128"/>
                <a:ea typeface="UD デジタル 教科書体 NK-R" panose="02020400000000000000" pitchFamily="18" charset="-128"/>
              </a:rPr>
              <a:t>ビル・</a:t>
            </a:r>
            <a:r>
              <a:rPr lang="ja-JP" altLang="en-US" sz="1050" dirty="0" smtClean="0">
                <a:latin typeface="UD デジタル 教科書体 NK-R" panose="02020400000000000000" pitchFamily="18" charset="-128"/>
                <a:ea typeface="UD デジタル 教科書体 NK-R" panose="02020400000000000000" pitchFamily="18" charset="-128"/>
              </a:rPr>
              <a:t>ゲイツ、</a:t>
            </a:r>
            <a:r>
              <a:rPr lang="en-US" altLang="ja-JP" sz="1050" dirty="0" smtClean="0">
                <a:latin typeface="UD デジタル 教科書体 NK-R" panose="02020400000000000000" pitchFamily="18" charset="-128"/>
                <a:ea typeface="UD デジタル 教科書体 NK-R" panose="02020400000000000000" pitchFamily="18" charset="-128"/>
              </a:rPr>
              <a:t>Uber </a:t>
            </a:r>
            <a:r>
              <a:rPr lang="ja-JP" altLang="en-US" sz="1050" dirty="0" smtClean="0">
                <a:latin typeface="UD デジタル 教科書体 NK-R" panose="02020400000000000000" pitchFamily="18" charset="-128"/>
                <a:ea typeface="UD デジタル 教科書体 NK-R" panose="02020400000000000000" pitchFamily="18" charset="-128"/>
              </a:rPr>
              <a:t>ダラ</a:t>
            </a:r>
            <a:r>
              <a:rPr lang="ja-JP" altLang="en-US" sz="1050" dirty="0">
                <a:latin typeface="UD デジタル 教科書体 NK-R" panose="02020400000000000000" pitchFamily="18" charset="-128"/>
                <a:ea typeface="UD デジタル 教科書体 NK-R" panose="02020400000000000000" pitchFamily="18" charset="-128"/>
              </a:rPr>
              <a:t>・コスロシャヒ</a:t>
            </a:r>
            <a:r>
              <a:rPr lang="en-US" altLang="ja-JP" sz="1050" dirty="0" smtClean="0">
                <a:latin typeface="UD デジタル 教科書体 NK-R" panose="02020400000000000000" pitchFamily="18" charset="-128"/>
                <a:ea typeface="UD デジタル 教科書体 NK-R" panose="02020400000000000000" pitchFamily="18" charset="-128"/>
              </a:rPr>
              <a:t>CEO</a:t>
            </a:r>
            <a:r>
              <a:rPr lang="ja-JP" altLang="en-US" sz="1050" dirty="0" err="1" smtClean="0">
                <a:latin typeface="UD デジタル 教科書体 NK-R" panose="02020400000000000000" pitchFamily="18" charset="-128"/>
                <a:ea typeface="UD デジタル 教科書体 NK-R" panose="02020400000000000000" pitchFamily="18" charset="-128"/>
              </a:rPr>
              <a:t>らが</a:t>
            </a:r>
            <a:r>
              <a:rPr lang="ja-JP" altLang="en-US" sz="1050" dirty="0" smtClean="0">
                <a:latin typeface="UD デジタル 教科書体 NK-R" panose="02020400000000000000" pitchFamily="18" charset="-128"/>
                <a:ea typeface="UD デジタル 教科書体 NK-R" panose="02020400000000000000" pitchFamily="18" charset="-128"/>
              </a:rPr>
              <a:t>投資</a:t>
            </a:r>
            <a:endParaRPr lang="ja-JP" altLang="en-US" sz="1050" dirty="0">
              <a:latin typeface="UD デジタル 教科書体 NK-R" panose="02020400000000000000" pitchFamily="18" charset="-128"/>
              <a:ea typeface="UD デジタル 教科書体 NK-R" panose="02020400000000000000" pitchFamily="18" charset="-128"/>
            </a:endParaRPr>
          </a:p>
        </p:txBody>
      </p:sp>
      <p:sp>
        <p:nvSpPr>
          <p:cNvPr id="22" name="正方形/長方形 21"/>
          <p:cNvSpPr/>
          <p:nvPr/>
        </p:nvSpPr>
        <p:spPr>
          <a:xfrm>
            <a:off x="4484089" y="2988889"/>
            <a:ext cx="3257924" cy="253916"/>
          </a:xfrm>
          <a:prstGeom prst="rect">
            <a:avLst/>
          </a:prstGeom>
        </p:spPr>
        <p:txBody>
          <a:bodyPr wrap="square">
            <a:spAutoFit/>
          </a:bodyPr>
          <a:lstStyle/>
          <a:p>
            <a:pPr algn="ctr"/>
            <a:r>
              <a:rPr lang="en-US" altLang="ja-JP" sz="1050" dirty="0" smtClean="0">
                <a:latin typeface="UD デジタル 教科書体 NK-R" panose="02020400000000000000" pitchFamily="18" charset="-128"/>
                <a:ea typeface="UD デジタル 教科書体 NK-R" panose="02020400000000000000" pitchFamily="18" charset="-128"/>
              </a:rPr>
              <a:t>Google Ventures</a:t>
            </a:r>
            <a:r>
              <a:rPr lang="ja-JP" altLang="en-US" sz="1050" dirty="0" smtClean="0">
                <a:latin typeface="UD デジタル 教科書体 NK-R" panose="02020400000000000000" pitchFamily="18" charset="-128"/>
                <a:ea typeface="UD デジタル 教科書体 NK-R" panose="02020400000000000000" pitchFamily="18" charset="-128"/>
              </a:rPr>
              <a:t>が投資</a:t>
            </a:r>
            <a:endParaRPr lang="ja-JP" altLang="en-US" sz="105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51297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rot="19297639">
            <a:off x="5402459" y="4287407"/>
            <a:ext cx="4234549" cy="5092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273228" y="2270793"/>
            <a:ext cx="3091543"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量子もつれ状態のペア</a:t>
            </a:r>
            <a:endParaRPr kumimoji="1" lang="ja-JP" altLang="en-US" sz="1600" dirty="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3"/>
          <a:stretch>
            <a:fillRect/>
          </a:stretch>
        </p:blipFill>
        <p:spPr>
          <a:xfrm>
            <a:off x="3937058" y="4412202"/>
            <a:ext cx="1281119" cy="1257335"/>
          </a:xfrm>
          <a:prstGeom prst="rect">
            <a:avLst/>
          </a:prstGeom>
        </p:spPr>
      </p:pic>
      <p:cxnSp>
        <p:nvCxnSpPr>
          <p:cNvPr id="14" name="直線矢印コネクタ 13"/>
          <p:cNvCxnSpPr/>
          <p:nvPr/>
        </p:nvCxnSpPr>
        <p:spPr>
          <a:xfrm flipV="1">
            <a:off x="3818414" y="3193948"/>
            <a:ext cx="2795511"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角丸四角形吹き出し 16"/>
          <p:cNvSpPr/>
          <p:nvPr/>
        </p:nvSpPr>
        <p:spPr>
          <a:xfrm>
            <a:off x="7767615" y="5899145"/>
            <a:ext cx="4012583" cy="670262"/>
          </a:xfrm>
          <a:prstGeom prst="wedgeRoundRectCallout">
            <a:avLst>
              <a:gd name="adj1" fmla="val -89435"/>
              <a:gd name="adj2" fmla="val -108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latin typeface="Meiryo UI" panose="020B0604030504040204" pitchFamily="50" charset="-128"/>
                <a:ea typeface="Meiryo UI" panose="020B0604030504040204" pitchFamily="50" charset="-128"/>
              </a:rPr>
              <a:t>ステルス機の機体に当たり</a:t>
            </a:r>
            <a:r>
              <a:rPr lang="ja-JP" altLang="en-US" sz="1600" b="1" dirty="0" smtClean="0">
                <a:solidFill>
                  <a:schemeClr val="tx1"/>
                </a:solidFill>
                <a:latin typeface="Meiryo UI" panose="020B0604030504040204" pitchFamily="50" charset="-128"/>
                <a:ea typeface="Meiryo UI" panose="020B0604030504040204" pitchFamily="50" charset="-128"/>
              </a:rPr>
              <a:t>粒子</a:t>
            </a:r>
            <a:r>
              <a:rPr lang="en-US" altLang="ja-JP" sz="1600" b="1" dirty="0" smtClean="0">
                <a:solidFill>
                  <a:schemeClr val="tx1"/>
                </a:solidFill>
                <a:latin typeface="Meiryo UI" panose="020B0604030504040204" pitchFamily="50" charset="-128"/>
                <a:ea typeface="Meiryo UI" panose="020B0604030504040204" pitchFamily="50" charset="-128"/>
              </a:rPr>
              <a:t>Y</a:t>
            </a:r>
            <a:r>
              <a:rPr lang="ja-JP" altLang="en-US" sz="1600" dirty="0" smtClean="0">
                <a:solidFill>
                  <a:schemeClr val="tx1"/>
                </a:solidFill>
                <a:latin typeface="Meiryo UI" panose="020B0604030504040204" pitchFamily="50" charset="-128"/>
                <a:ea typeface="Meiryo UI" panose="020B0604030504040204" pitchFamily="50" charset="-128"/>
              </a:rPr>
              <a:t>の状態が</a:t>
            </a:r>
            <a:endParaRPr lang="en-US" altLang="ja-JP" sz="1600" dirty="0" smtClean="0">
              <a:solidFill>
                <a:schemeClr val="tx1"/>
              </a:solidFill>
              <a:latin typeface="Meiryo UI" panose="020B0604030504040204" pitchFamily="50" charset="-128"/>
              <a:ea typeface="Meiryo UI" panose="020B0604030504040204" pitchFamily="50" charset="-128"/>
            </a:endParaRPr>
          </a:p>
          <a:p>
            <a:pPr algn="ctr"/>
            <a:r>
              <a:rPr lang="ja-JP" altLang="en-US" sz="1600" dirty="0" smtClean="0">
                <a:solidFill>
                  <a:schemeClr val="tx1"/>
                </a:solidFill>
                <a:latin typeface="Meiryo UI" panose="020B0604030504040204" pitchFamily="50" charset="-128"/>
                <a:ea typeface="Meiryo UI" panose="020B0604030504040204" pitchFamily="50" charset="-128"/>
              </a:rPr>
              <a:t>変化するとそれは瞬時に</a:t>
            </a:r>
            <a:r>
              <a:rPr lang="ja-JP" altLang="en-US" sz="1600" b="1" dirty="0" smtClean="0">
                <a:solidFill>
                  <a:schemeClr val="tx1"/>
                </a:solidFill>
                <a:latin typeface="Meiryo UI" panose="020B0604030504040204" pitchFamily="50" charset="-128"/>
                <a:ea typeface="Meiryo UI" panose="020B0604030504040204" pitchFamily="50" charset="-128"/>
              </a:rPr>
              <a:t>粒子</a:t>
            </a:r>
            <a:r>
              <a:rPr lang="en-US" altLang="ja-JP" sz="1600" b="1" dirty="0" smtClean="0">
                <a:solidFill>
                  <a:schemeClr val="tx1"/>
                </a:solidFill>
                <a:latin typeface="Meiryo UI" panose="020B0604030504040204" pitchFamily="50" charset="-128"/>
                <a:ea typeface="Meiryo UI" panose="020B0604030504040204" pitchFamily="50" charset="-128"/>
              </a:rPr>
              <a:t>X</a:t>
            </a:r>
            <a:r>
              <a:rPr lang="ja-JP" altLang="en-US" sz="1600" dirty="0" smtClean="0">
                <a:solidFill>
                  <a:schemeClr val="tx1"/>
                </a:solidFill>
                <a:latin typeface="Meiryo UI" panose="020B0604030504040204" pitchFamily="50" charset="-128"/>
                <a:ea typeface="Meiryo UI" panose="020B0604030504040204" pitchFamily="50" charset="-128"/>
              </a:rPr>
              <a:t>に影響する。</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18" name="角丸四角形吹き出し 17"/>
          <p:cNvSpPr/>
          <p:nvPr/>
        </p:nvSpPr>
        <p:spPr>
          <a:xfrm>
            <a:off x="3321426" y="1209998"/>
            <a:ext cx="1709935" cy="344563"/>
          </a:xfrm>
          <a:prstGeom prst="wedgeRoundRectCallout">
            <a:avLst>
              <a:gd name="adj1" fmla="val 147410"/>
              <a:gd name="adj2" fmla="val 4209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Y</a:t>
            </a:r>
            <a:r>
              <a:rPr kumimoji="1" lang="ja-JP" altLang="en-US" sz="1600" dirty="0" err="1" smtClean="0">
                <a:solidFill>
                  <a:schemeClr val="tx1"/>
                </a:solidFill>
                <a:latin typeface="Meiryo UI" panose="020B0604030504040204" pitchFamily="50" charset="-128"/>
                <a:ea typeface="Meiryo UI" panose="020B0604030504040204" pitchFamily="50" charset="-128"/>
              </a:rPr>
              <a:t>だけを</a:t>
            </a:r>
            <a:r>
              <a:rPr kumimoji="1" lang="ja-JP" altLang="en-US" sz="1600" dirty="0" smtClean="0">
                <a:solidFill>
                  <a:schemeClr val="tx1"/>
                </a:solidFill>
                <a:latin typeface="Meiryo UI" panose="020B0604030504040204" pitchFamily="50" charset="-128"/>
                <a:ea typeface="Meiryo UI" panose="020B0604030504040204" pitchFamily="50" charset="-128"/>
              </a:rPr>
              <a:t>送信</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4"/>
          <a:stretch>
            <a:fillRect/>
          </a:stretch>
        </p:blipFill>
        <p:spPr>
          <a:xfrm>
            <a:off x="8832073" y="2568779"/>
            <a:ext cx="1231537" cy="1142366"/>
          </a:xfrm>
          <a:prstGeom prst="rect">
            <a:avLst/>
          </a:prstGeom>
        </p:spPr>
      </p:pic>
      <p:pic>
        <p:nvPicPr>
          <p:cNvPr id="20" name="図 19"/>
          <p:cNvPicPr>
            <a:picLocks noChangeAspect="1"/>
          </p:cNvPicPr>
          <p:nvPr/>
        </p:nvPicPr>
        <p:blipFill>
          <a:blip r:embed="rId5"/>
          <a:stretch>
            <a:fillRect/>
          </a:stretch>
        </p:blipFill>
        <p:spPr>
          <a:xfrm>
            <a:off x="5026613" y="5514408"/>
            <a:ext cx="1213226" cy="1117319"/>
          </a:xfrm>
          <a:prstGeom prst="rect">
            <a:avLst/>
          </a:prstGeom>
        </p:spPr>
      </p:pic>
      <p:sp>
        <p:nvSpPr>
          <p:cNvPr id="21" name="下矢印 20"/>
          <p:cNvSpPr/>
          <p:nvPr/>
        </p:nvSpPr>
        <p:spPr>
          <a:xfrm rot="18876573">
            <a:off x="4923672" y="5416514"/>
            <a:ext cx="391887" cy="35411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rot="17408948">
            <a:off x="5892212" y="3545448"/>
            <a:ext cx="3232687" cy="2030708"/>
            <a:chOff x="543860" y="4725271"/>
            <a:chExt cx="3365891" cy="2030708"/>
          </a:xfrm>
        </p:grpSpPr>
        <p:cxnSp>
          <p:nvCxnSpPr>
            <p:cNvPr id="24" name="曲線コネクタ 23"/>
            <p:cNvCxnSpPr/>
            <p:nvPr/>
          </p:nvCxnSpPr>
          <p:spPr>
            <a:xfrm>
              <a:off x="1219200" y="51271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曲線コネクタ 24"/>
            <p:cNvCxnSpPr/>
            <p:nvPr/>
          </p:nvCxnSpPr>
          <p:spPr>
            <a:xfrm>
              <a:off x="1884608" y="5542875"/>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曲線コネクタ 25"/>
            <p:cNvCxnSpPr/>
            <p:nvPr/>
          </p:nvCxnSpPr>
          <p:spPr>
            <a:xfrm>
              <a:off x="2563432" y="5947243"/>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p:nvPr/>
          </p:nvCxnSpPr>
          <p:spPr>
            <a:xfrm>
              <a:off x="543860" y="47252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曲線コネクタ 27"/>
            <p:cNvCxnSpPr/>
            <p:nvPr/>
          </p:nvCxnSpPr>
          <p:spPr>
            <a:xfrm>
              <a:off x="3234837" y="635161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9" name="角丸四角形吹き出し 28"/>
          <p:cNvSpPr/>
          <p:nvPr/>
        </p:nvSpPr>
        <p:spPr>
          <a:xfrm>
            <a:off x="8717090" y="4322241"/>
            <a:ext cx="3063108" cy="628165"/>
          </a:xfrm>
          <a:prstGeom prst="wedgeRoundRectCallout">
            <a:avLst>
              <a:gd name="adj1" fmla="val -24938"/>
              <a:gd name="adj2" fmla="val -1595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Y</a:t>
            </a:r>
            <a:r>
              <a:rPr kumimoji="1" lang="ja-JP" altLang="en-US" sz="1600" dirty="0" smtClean="0">
                <a:solidFill>
                  <a:schemeClr val="tx1"/>
                </a:solidFill>
                <a:latin typeface="Meiryo UI" panose="020B0604030504040204" pitchFamily="50" charset="-128"/>
                <a:ea typeface="Meiryo UI" panose="020B0604030504040204" pitchFamily="50" charset="-128"/>
              </a:rPr>
              <a:t>はステルス機に当た</a:t>
            </a:r>
            <a:r>
              <a:rPr lang="ja-JP" altLang="en-US" sz="1600" dirty="0" smtClean="0">
                <a:solidFill>
                  <a:schemeClr val="tx1"/>
                </a:solidFill>
                <a:latin typeface="Meiryo UI" panose="020B0604030504040204" pitchFamily="50" charset="-128"/>
                <a:ea typeface="Meiryo UI" panose="020B0604030504040204" pitchFamily="50" charset="-128"/>
              </a:rPr>
              <a:t>り散乱。</a:t>
            </a:r>
            <a:endParaRPr lang="en-US" altLang="ja-JP" sz="16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600" dirty="0" smtClean="0">
                <a:solidFill>
                  <a:schemeClr val="tx1"/>
                </a:solidFill>
                <a:latin typeface="Meiryo UI" panose="020B0604030504040204" pitchFamily="50" charset="-128"/>
                <a:ea typeface="Meiryo UI" panose="020B0604030504040204" pitchFamily="50" charset="-128"/>
              </a:rPr>
              <a:t>通常のレーダーでは検知できない。</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30" name="テキスト ボックス 29"/>
          <p:cNvSpPr txBox="1"/>
          <p:nvPr/>
        </p:nvSpPr>
        <p:spPr>
          <a:xfrm rot="19316878">
            <a:off x="6782534" y="4736087"/>
            <a:ext cx="1806497"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量子もつれ状態</a:t>
            </a:r>
            <a:endParaRPr kumimoji="1" lang="ja-JP" altLang="en-US" sz="12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590107" y="201719"/>
            <a:ext cx="3690827" cy="523220"/>
          </a:xfrm>
          <a:prstGeom prst="rect">
            <a:avLst/>
          </a:prstGeom>
          <a:noFill/>
        </p:spPr>
        <p:txBody>
          <a:bodyPr wrap="square" rtlCol="0">
            <a:spAutoFit/>
          </a:bodyPr>
          <a:lstStyle/>
          <a:p>
            <a:pPr algn="ctr"/>
            <a:r>
              <a:rPr lang="en-US" altLang="ja-JP" sz="1400" dirty="0" smtClean="0">
                <a:latin typeface="Meiryo UI" panose="020B0604030504040204" pitchFamily="50" charset="-128"/>
                <a:ea typeface="Meiryo UI" panose="020B0604030504040204" pitchFamily="50" charset="-128"/>
              </a:rPr>
              <a:t>F-35 </a:t>
            </a:r>
            <a:r>
              <a:rPr lang="en-US" altLang="ja-JP" sz="1400" dirty="0">
                <a:latin typeface="Meiryo UI" panose="020B0604030504040204" pitchFamily="50" charset="-128"/>
                <a:ea typeface="Meiryo UI" panose="020B0604030504040204" pitchFamily="50" charset="-128"/>
              </a:rPr>
              <a:t>Lightning </a:t>
            </a:r>
            <a:r>
              <a:rPr lang="en-US" altLang="ja-JP" sz="1400" dirty="0" smtClean="0">
                <a:latin typeface="Meiryo UI" panose="020B0604030504040204" pitchFamily="50" charset="-128"/>
                <a:ea typeface="Meiryo UI" panose="020B0604030504040204" pitchFamily="50" charset="-128"/>
              </a:rPr>
              <a:t>II</a:t>
            </a:r>
          </a:p>
          <a:p>
            <a:pPr algn="ctr"/>
            <a:r>
              <a:rPr lang="en-US" altLang="ja-JP" sz="1400" dirty="0">
                <a:latin typeface="Meiryo UI" panose="020B0604030504040204" pitchFamily="50" charset="-128"/>
                <a:ea typeface="Meiryo UI" panose="020B0604030504040204" pitchFamily="50" charset="-128"/>
              </a:rPr>
              <a:t>Joint Strike Fighter</a:t>
            </a:r>
            <a:endParaRPr kumimoji="1" lang="ja-JP" altLang="en-US" sz="1400" b="1" dirty="0">
              <a:latin typeface="Meiryo UI" panose="020B0604030504040204" pitchFamily="50" charset="-128"/>
              <a:ea typeface="Meiryo UI" panose="020B0604030504040204" pitchFamily="50" charset="-128"/>
            </a:endParaRPr>
          </a:p>
        </p:txBody>
      </p:sp>
      <p:pic>
        <p:nvPicPr>
          <p:cNvPr id="32" name="図 31"/>
          <p:cNvPicPr>
            <a:picLocks noChangeAspect="1"/>
          </p:cNvPicPr>
          <p:nvPr/>
        </p:nvPicPr>
        <p:blipFill>
          <a:blip r:embed="rId6"/>
          <a:stretch>
            <a:fillRect/>
          </a:stretch>
        </p:blipFill>
        <p:spPr>
          <a:xfrm>
            <a:off x="1630588" y="2568779"/>
            <a:ext cx="2159332" cy="1221948"/>
          </a:xfrm>
          <a:prstGeom prst="rect">
            <a:avLst/>
          </a:prstGeom>
        </p:spPr>
      </p:pic>
      <p:sp>
        <p:nvSpPr>
          <p:cNvPr id="34" name="テキスト ボックス 33"/>
          <p:cNvSpPr txBox="1"/>
          <p:nvPr/>
        </p:nvSpPr>
        <p:spPr>
          <a:xfrm>
            <a:off x="4866902" y="3556379"/>
            <a:ext cx="1663740"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量子レーダー</a:t>
            </a:r>
            <a:endParaRPr kumimoji="1" lang="ja-JP" altLang="en-US" sz="1400" dirty="0">
              <a:latin typeface="Meiryo UI" panose="020B0604030504040204" pitchFamily="50" charset="-128"/>
              <a:ea typeface="Meiryo UI" panose="020B0604030504040204" pitchFamily="50" charset="-128"/>
            </a:endParaRPr>
          </a:p>
        </p:txBody>
      </p:sp>
      <p:sp>
        <p:nvSpPr>
          <p:cNvPr id="35" name="角丸四角形吹き出し 34"/>
          <p:cNvSpPr/>
          <p:nvPr/>
        </p:nvSpPr>
        <p:spPr>
          <a:xfrm>
            <a:off x="8748507" y="5200336"/>
            <a:ext cx="2379857" cy="398557"/>
          </a:xfrm>
          <a:prstGeom prst="wedgeRoundRectCallout">
            <a:avLst>
              <a:gd name="adj1" fmla="val -159889"/>
              <a:gd name="adj2" fmla="val 1372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X</a:t>
            </a:r>
            <a:r>
              <a:rPr kumimoji="1" lang="ja-JP" altLang="en-US" sz="1600" dirty="0" smtClean="0">
                <a:solidFill>
                  <a:schemeClr val="tx1"/>
                </a:solidFill>
                <a:latin typeface="Meiryo UI" panose="020B0604030504040204" pitchFamily="50" charset="-128"/>
                <a:ea typeface="Meiryo UI" panose="020B0604030504040204" pitchFamily="50" charset="-128"/>
              </a:rPr>
              <a:t>の状態変化を観測。</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pic>
        <p:nvPicPr>
          <p:cNvPr id="36" name="Picture 5" descr="SLIDE 5.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7440" y="-1962"/>
            <a:ext cx="4209811" cy="271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二等辺三角形 36"/>
          <p:cNvSpPr/>
          <p:nvPr/>
        </p:nvSpPr>
        <p:spPr>
          <a:xfrm>
            <a:off x="5475532" y="4230550"/>
            <a:ext cx="482321" cy="478125"/>
          </a:xfrm>
          <a:prstGeom prs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月 37"/>
          <p:cNvSpPr/>
          <p:nvPr/>
        </p:nvSpPr>
        <p:spPr>
          <a:xfrm rot="18936555">
            <a:off x="5647777" y="3864942"/>
            <a:ext cx="318635" cy="556855"/>
          </a:xfrm>
          <a:prstGeom prst="mo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p:cNvCxnSpPr>
            <a:stCxn id="38" idx="3"/>
          </p:cNvCxnSpPr>
          <p:nvPr/>
        </p:nvCxnSpPr>
        <p:spPr>
          <a:xfrm flipV="1">
            <a:off x="5807095" y="2143769"/>
            <a:ext cx="2434806" cy="1999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8"/>
          <a:stretch>
            <a:fillRect/>
          </a:stretch>
        </p:blipFill>
        <p:spPr>
          <a:xfrm>
            <a:off x="6613925" y="2583072"/>
            <a:ext cx="1226309" cy="1221751"/>
          </a:xfrm>
          <a:prstGeom prst="rect">
            <a:avLst/>
          </a:prstGeom>
        </p:spPr>
      </p:pic>
      <p:cxnSp>
        <p:nvCxnSpPr>
          <p:cNvPr id="41" name="直線矢印コネクタ 40"/>
          <p:cNvCxnSpPr/>
          <p:nvPr/>
        </p:nvCxnSpPr>
        <p:spPr>
          <a:xfrm>
            <a:off x="8482415" y="2162531"/>
            <a:ext cx="571150" cy="6007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497865" y="255300"/>
            <a:ext cx="4459988" cy="584775"/>
          </a:xfrm>
          <a:prstGeom prst="rect">
            <a:avLst/>
          </a:prstGeom>
          <a:noFill/>
        </p:spPr>
        <p:txBody>
          <a:bodyPr wrap="square" rtlCol="0">
            <a:spAutoFit/>
          </a:bodyPr>
          <a:lstStyle/>
          <a:p>
            <a:pPr algn="ct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量子レーダーの概念図</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3" name="小波 42"/>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2" name="テキスト ボックス 1"/>
          <p:cNvSpPr txBox="1"/>
          <p:nvPr/>
        </p:nvSpPr>
        <p:spPr>
          <a:xfrm>
            <a:off x="4380092" y="2856314"/>
            <a:ext cx="1796143"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粒子</a:t>
            </a:r>
            <a:r>
              <a:rPr kumimoji="1" lang="en-US" altLang="ja-JP" sz="1600" dirty="0" smtClean="0">
                <a:latin typeface="Meiryo UI" panose="020B0604030504040204" pitchFamily="50" charset="-128"/>
                <a:ea typeface="Meiryo UI" panose="020B0604030504040204" pitchFamily="50" charset="-128"/>
              </a:rPr>
              <a:t>Y</a:t>
            </a:r>
            <a:r>
              <a:rPr kumimoji="1" lang="ja-JP" altLang="en-US" sz="1600" dirty="0" smtClean="0">
                <a:latin typeface="Meiryo UI" panose="020B0604030504040204" pitchFamily="50" charset="-128"/>
                <a:ea typeface="Meiryo UI" panose="020B0604030504040204" pitchFamily="50" charset="-128"/>
              </a:rPr>
              <a:t>を</a:t>
            </a:r>
            <a:r>
              <a:rPr lang="ja-JP" altLang="en-US" sz="1600" dirty="0" smtClean="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cxnSp>
        <p:nvCxnSpPr>
          <p:cNvPr id="7" name="直線矢印コネクタ 6"/>
          <p:cNvCxnSpPr/>
          <p:nvPr/>
        </p:nvCxnSpPr>
        <p:spPr>
          <a:xfrm flipH="1">
            <a:off x="6645246" y="3684940"/>
            <a:ext cx="1382307" cy="107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9447840" y="1150458"/>
            <a:ext cx="2744159"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ステルス機は、レーダーにはカブトムシぐらいにしか見えない</a:t>
            </a:r>
            <a:endParaRPr kumimoji="1" lang="ja-JP" altLang="en-US" sz="1400" dirty="0">
              <a:latin typeface="Meiryo UI" panose="020B0604030504040204" pitchFamily="50" charset="-128"/>
              <a:ea typeface="Meiryo UI" panose="020B0604030504040204" pitchFamily="50" charset="-128"/>
            </a:endParaRPr>
          </a:p>
        </p:txBody>
      </p:sp>
      <p:pic>
        <p:nvPicPr>
          <p:cNvPr id="9218" name="Picture 2" descr="ãéå­ã¬ã¼ãã¼ãã®ç»åæ¤ç´¢çµæ"/>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00" y="4386986"/>
            <a:ext cx="3652212" cy="225484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 y="3981315"/>
            <a:ext cx="3789921" cy="430887"/>
          </a:xfrm>
          <a:prstGeom prst="rect">
            <a:avLst/>
          </a:prstGeom>
          <a:noFill/>
        </p:spPr>
        <p:txBody>
          <a:bodyPr wrap="square" rtlCol="0">
            <a:spAutoFit/>
          </a:bodyPr>
          <a:lstStyle/>
          <a:p>
            <a:pPr algn="ctr"/>
            <a:r>
              <a:rPr lang="ja-JP" altLang="en-US" sz="1100" dirty="0">
                <a:latin typeface="Arial Black" panose="020B0A04020102020204" pitchFamily="34" charset="0"/>
                <a:ea typeface="UD デジタル 教科書体 NK-R" panose="02020400000000000000" pitchFamily="18" charset="-128"/>
              </a:rPr>
              <a:t>中国電子科技</a:t>
            </a:r>
            <a:r>
              <a:rPr lang="ja-JP" altLang="en-US" sz="1100" dirty="0" smtClean="0">
                <a:latin typeface="Arial Black" panose="020B0A04020102020204" pitchFamily="34" charset="0"/>
                <a:ea typeface="UD デジタル 教科書体 NK-R" panose="02020400000000000000" pitchFamily="18" charset="-128"/>
              </a:rPr>
              <a:t>集団（</a:t>
            </a:r>
            <a:r>
              <a:rPr lang="en-US" altLang="ja-JP" sz="1100" dirty="0">
                <a:latin typeface="Arial Black" panose="020B0A04020102020204" pitchFamily="34" charset="0"/>
                <a:ea typeface="UD デジタル 教科書体 NK-R" panose="02020400000000000000" pitchFamily="18" charset="-128"/>
              </a:rPr>
              <a:t>China Electronics Technology Group Corporation</a:t>
            </a:r>
            <a:r>
              <a:rPr lang="ja-JP" altLang="en-US" sz="1100" dirty="0">
                <a:latin typeface="Arial Black" panose="020B0A04020102020204" pitchFamily="34" charset="0"/>
                <a:ea typeface="UD デジタル 教科書体 NK-R" panose="02020400000000000000" pitchFamily="18" charset="-128"/>
              </a:rPr>
              <a:t>：</a:t>
            </a:r>
            <a:r>
              <a:rPr lang="en-US" altLang="ja-JP" sz="1100" dirty="0">
                <a:latin typeface="Arial Black" panose="020B0A04020102020204" pitchFamily="34" charset="0"/>
                <a:ea typeface="UD デジタル 教科書体 NK-R" panose="02020400000000000000" pitchFamily="18" charset="-128"/>
              </a:rPr>
              <a:t>CETC</a:t>
            </a:r>
            <a:r>
              <a:rPr lang="ja-JP" altLang="en-US" sz="1100" dirty="0" smtClean="0">
                <a:latin typeface="Arial Black" panose="020B0A04020102020204" pitchFamily="34" charset="0"/>
                <a:ea typeface="UD デジタル 教科書体 NK-R" panose="02020400000000000000" pitchFamily="18" charset="-128"/>
              </a:rPr>
              <a:t>）開発中</a:t>
            </a:r>
            <a:endParaRPr kumimoji="1" lang="ja-JP" altLang="en-US" sz="1100" dirty="0">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22152505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Users\Dell\Documents\Downloads\cc-thankyou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563" y="-12502"/>
            <a:ext cx="9145934" cy="685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グループ化 10"/>
          <p:cNvGrpSpPr/>
          <p:nvPr/>
        </p:nvGrpSpPr>
        <p:grpSpPr>
          <a:xfrm>
            <a:off x="10267519" y="95145"/>
            <a:ext cx="1825625" cy="395288"/>
            <a:chOff x="10366375" y="119859"/>
            <a:chExt cx="1825625" cy="395288"/>
          </a:xfrm>
        </p:grpSpPr>
        <p:pic>
          <p:nvPicPr>
            <p:cNvPr id="12"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p:cNvSpPr txBox="1"/>
            <p:nvPr/>
          </p:nvSpPr>
          <p:spPr>
            <a:xfrm>
              <a:off x="10653712" y="196059"/>
              <a:ext cx="1538288" cy="254000"/>
            </a:xfrm>
            <a:prstGeom prst="rect">
              <a:avLst/>
            </a:prstGeom>
            <a:noFill/>
          </p:spPr>
          <p:txBody>
            <a:bodyPr wrap="none">
              <a:spAutoFit/>
            </a:bodyPr>
            <a:lstStyle/>
            <a:p>
              <a:pPr eaLnBrk="1" hangingPunct="1">
                <a:defRPr/>
              </a:pPr>
              <a:r>
                <a:rPr lang="ja-JP" altLang="en-US" sz="1050" dirty="0"/>
                <a:t>戦略研技術フォーサイト</a:t>
              </a:r>
              <a:endParaRPr lang="ja-JP" altLang="en-US" dirty="0"/>
            </a:p>
          </p:txBody>
        </p:sp>
      </p:grpSp>
      <p:sp>
        <p:nvSpPr>
          <p:cNvPr id="14" name="正方形/長方形 13"/>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9" name="Picture 6" descr="MCj042384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2447" y="2647060"/>
            <a:ext cx="385767" cy="40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image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737" y="2043320"/>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image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0656" y="1632773"/>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5"/>
          <p:cNvPicPr>
            <a:picLocks noChangeAspect="1"/>
          </p:cNvPicPr>
          <p:nvPr/>
        </p:nvPicPr>
        <p:blipFill>
          <a:blip r:embed="rId6"/>
          <a:stretch>
            <a:fillRect/>
          </a:stretch>
        </p:blipFill>
        <p:spPr>
          <a:xfrm>
            <a:off x="0" y="-2809"/>
            <a:ext cx="939467" cy="867464"/>
          </a:xfrm>
          <a:prstGeom prst="rect">
            <a:avLst/>
          </a:prstGeom>
        </p:spPr>
      </p:pic>
    </p:spTree>
    <p:extLst>
      <p:ext uri="{BB962C8B-B14F-4D97-AF65-F5344CB8AC3E}">
        <p14:creationId xmlns:p14="http://schemas.microsoft.com/office/powerpoint/2010/main" val="137924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123" y="1019750"/>
            <a:ext cx="9027493" cy="4884877"/>
          </a:xfrm>
          <a:prstGeom prst="rect">
            <a:avLst/>
          </a:prstGeom>
        </p:spPr>
      </p:pic>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Mitsui &amp; Co. Global Strategic Studies Institute </a:t>
            </a:r>
            <a:r>
              <a:rPr lang="en-US" altLang="ja-JP" sz="900" dirty="0" smtClean="0">
                <a:latin typeface="Meiryo UI" panose="020B0604030504040204" pitchFamily="50" charset="-128"/>
                <a:cs typeface="Times New Roman" panose="02020603050405020304" pitchFamily="18" charset="0"/>
              </a:rPr>
              <a:t>2018 </a:t>
            </a:r>
            <a:r>
              <a:rPr lang="en-US" altLang="ja-JP" sz="900" dirty="0">
                <a:latin typeface="Meiryo UI" panose="020B0604030504040204" pitchFamily="50" charset="-128"/>
                <a:cs typeface="Times New Roman" panose="02020603050405020304" pitchFamily="18" charset="0"/>
              </a:rPr>
              <a:t>All Rights Reserved.</a:t>
            </a:r>
            <a:endParaRPr lang="ja-JP" altLang="en-US" sz="900" dirty="0"/>
          </a:p>
        </p:txBody>
      </p:sp>
      <p:pic>
        <p:nvPicPr>
          <p:cNvPr id="13" name="図 12"/>
          <p:cNvPicPr>
            <a:picLocks noChangeAspect="1"/>
          </p:cNvPicPr>
          <p:nvPr/>
        </p:nvPicPr>
        <p:blipFill>
          <a:blip r:embed="rId4"/>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11" name="正方形/長方形 10"/>
          <p:cNvSpPr/>
          <p:nvPr/>
        </p:nvSpPr>
        <p:spPr>
          <a:xfrm>
            <a:off x="2747259" y="5904627"/>
            <a:ext cx="6096000" cy="230832"/>
          </a:xfrm>
          <a:prstGeom prst="rect">
            <a:avLst/>
          </a:prstGeom>
        </p:spPr>
        <p:txBody>
          <a:bodyPr>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https</a:t>
            </a:r>
            <a:r>
              <a:rPr lang="en-US" altLang="ja-JP" sz="900" dirty="0">
                <a:latin typeface="Meiryo UI" panose="020B0604030504040204" pitchFamily="50" charset="-128"/>
                <a:ea typeface="Meiryo UI" panose="020B0604030504040204" pitchFamily="50" charset="-128"/>
              </a:rPr>
              <a:t>://blogs.yahoo.co.jp/miyabiman_now/GALLERY/show_image.html?id=25479824&amp;no=0</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6702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20655" y="119859"/>
            <a:ext cx="1835249" cy="395288"/>
            <a:chOff x="10320655" y="119859"/>
            <a:chExt cx="183524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065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354330" y="1979654"/>
            <a:ext cx="2363175" cy="3770263"/>
          </a:xfrm>
          <a:prstGeom prst="rect">
            <a:avLst/>
          </a:prstGeom>
          <a:noFill/>
          <a:ln w="28575">
            <a:solidFill>
              <a:srgbClr val="002060"/>
            </a:solidFill>
          </a:ln>
        </p:spPr>
        <p:txBody>
          <a:bodyPr wrap="square" rtlCol="0">
            <a:spAutoFit/>
          </a:bodyPr>
          <a:lstStyle/>
          <a:p>
            <a:pPr algn="ctr"/>
            <a:r>
              <a:rPr kumimoji="1" lang="en-US" altLang="ja-JP" sz="23900" b="1" dirty="0" smtClean="0"/>
              <a:t>0</a:t>
            </a:r>
            <a:endParaRPr kumimoji="1" lang="ja-JP" altLang="en-US" sz="23900" b="1" dirty="0"/>
          </a:p>
        </p:txBody>
      </p:sp>
      <p:sp>
        <p:nvSpPr>
          <p:cNvPr id="11" name="テキスト ボックス 10"/>
          <p:cNvSpPr txBox="1"/>
          <p:nvPr/>
        </p:nvSpPr>
        <p:spPr>
          <a:xfrm>
            <a:off x="6450631" y="1188704"/>
            <a:ext cx="4773129" cy="830997"/>
          </a:xfrm>
          <a:prstGeom prst="rect">
            <a:avLst/>
          </a:prstGeom>
          <a:noFill/>
        </p:spPr>
        <p:txBody>
          <a:bodyPr wrap="square" rtlCol="0">
            <a:spAutoFit/>
          </a:bodyPr>
          <a:lstStyle/>
          <a:p>
            <a:pPr algn="ctr"/>
            <a:r>
              <a:rPr lang="ja-JP" altLang="en-US" sz="2400" dirty="0" smtClean="0">
                <a:latin typeface="Meiryo UI" panose="020B0604030504040204" pitchFamily="50" charset="-128"/>
                <a:ea typeface="Meiryo UI" panose="020B0604030504040204" pitchFamily="50" charset="-128"/>
              </a:rPr>
              <a:t>「</a:t>
            </a:r>
            <a:r>
              <a:rPr lang="en-US" altLang="ja-JP" sz="2400" dirty="0" smtClean="0">
                <a:latin typeface="Meiryo UI" panose="020B0604030504040204" pitchFamily="50" charset="-128"/>
                <a:ea typeface="Meiryo UI" panose="020B0604030504040204" pitchFamily="50" charset="-128"/>
              </a:rPr>
              <a:t>0</a:t>
            </a:r>
            <a:r>
              <a:rPr lang="ja-JP" altLang="en-US" sz="2400" dirty="0" smtClean="0">
                <a:latin typeface="Meiryo UI" panose="020B0604030504040204" pitchFamily="50" charset="-128"/>
                <a:ea typeface="Meiryo UI" panose="020B0604030504040204" pitchFamily="50" charset="-128"/>
              </a:rPr>
              <a:t>」と「</a:t>
            </a:r>
            <a:r>
              <a:rPr lang="en-US" altLang="ja-JP" sz="2400" dirty="0" smtClean="0">
                <a:latin typeface="Meiryo UI" panose="020B0604030504040204" pitchFamily="50" charset="-128"/>
                <a:ea typeface="Meiryo UI" panose="020B0604030504040204" pitchFamily="50" charset="-128"/>
              </a:rPr>
              <a:t>1</a:t>
            </a:r>
            <a:r>
              <a:rPr lang="ja-JP" altLang="en-US" sz="2400" dirty="0" smtClean="0">
                <a:latin typeface="Meiryo UI" panose="020B0604030504040204" pitchFamily="50" charset="-128"/>
                <a:ea typeface="Meiryo UI" panose="020B0604030504040204" pitchFamily="50" charset="-128"/>
              </a:rPr>
              <a:t>」の状態が同時に存在する</a:t>
            </a:r>
            <a:endParaRPr lang="en-US" altLang="ja-JP" sz="2400" dirty="0" smtClean="0">
              <a:latin typeface="Meiryo UI" panose="020B0604030504040204" pitchFamily="50" charset="-128"/>
              <a:ea typeface="Meiryo UI" panose="020B0604030504040204" pitchFamily="50" charset="-128"/>
            </a:endParaRPr>
          </a:p>
          <a:p>
            <a:pPr algn="ctr"/>
            <a:r>
              <a:rPr kumimoji="1" lang="ja-JP" altLang="en-US" sz="2400" b="1" u="sng" dirty="0" smtClean="0">
                <a:latin typeface="Meiryo UI" panose="020B0604030504040204" pitchFamily="50" charset="-128"/>
                <a:ea typeface="Meiryo UI" panose="020B0604030504040204" pitchFamily="50" charset="-128"/>
              </a:rPr>
              <a:t>量子もつれ現象</a:t>
            </a:r>
            <a:endParaRPr kumimoji="1" lang="ja-JP" altLang="en-US" sz="2400" b="1" u="sng"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144498" y="1515943"/>
            <a:ext cx="6172200" cy="369332"/>
          </a:xfrm>
          <a:prstGeom prst="rect">
            <a:avLst/>
          </a:prstGeom>
          <a:noFill/>
        </p:spPr>
        <p:txBody>
          <a:bodyPr wrap="square" rtlCol="0">
            <a:spAutoFit/>
          </a:bodyPr>
          <a:lstStyle/>
          <a:p>
            <a:pPr algn="ctr"/>
            <a:r>
              <a:rPr lang="ja-JP" altLang="en-US" dirty="0" smtClean="0">
                <a:latin typeface="Meiryo UI" panose="020B0604030504040204" pitchFamily="50" charset="-128"/>
                <a:ea typeface="Meiryo UI" panose="020B0604030504040204" pitchFamily="50" charset="-128"/>
              </a:rPr>
              <a:t>デジタル・データは「</a:t>
            </a:r>
            <a:r>
              <a:rPr lang="en-US" altLang="ja-JP" dirty="0" smtClean="0">
                <a:latin typeface="Meiryo UI" panose="020B0604030504040204" pitchFamily="50" charset="-128"/>
                <a:ea typeface="Meiryo UI" panose="020B0604030504040204" pitchFamily="50" charset="-128"/>
              </a:rPr>
              <a:t>0</a:t>
            </a:r>
            <a:r>
              <a:rPr lang="ja-JP" altLang="en-US" dirty="0" smtClean="0">
                <a:latin typeface="Meiryo UI" panose="020B0604030504040204" pitchFamily="50" charset="-128"/>
                <a:ea typeface="Meiryo UI" panose="020B0604030504040204" pitchFamily="50" charset="-128"/>
              </a:rPr>
              <a:t>」か「</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」の何れかの状態しか存在しえない</a:t>
            </a:r>
            <a:endParaRPr kumimoji="1" lang="ja-JP" altLang="en-US" b="1" u="sng"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2624990" y="3603175"/>
            <a:ext cx="911980" cy="584775"/>
          </a:xfrm>
          <a:prstGeom prst="rect">
            <a:avLst/>
          </a:prstGeom>
          <a:noFill/>
        </p:spPr>
        <p:txBody>
          <a:bodyPr wrap="square" rtlCol="0">
            <a:spAutoFit/>
          </a:bodyPr>
          <a:lstStyle/>
          <a:p>
            <a:pPr algn="ctr"/>
            <a:r>
              <a:rPr kumimoji="1" lang="en-US" altLang="ja-JP" sz="3200" b="1" dirty="0" smtClean="0">
                <a:latin typeface="Meiryo UI" panose="020B0604030504040204" pitchFamily="50" charset="-128"/>
                <a:ea typeface="Meiryo UI" panose="020B0604030504040204" pitchFamily="50" charset="-128"/>
              </a:rPr>
              <a:t>or</a:t>
            </a:r>
            <a:endParaRPr kumimoji="1" lang="ja-JP" altLang="en-US" sz="3200" b="1" dirty="0">
              <a:latin typeface="Meiryo UI" panose="020B0604030504040204" pitchFamily="50" charset="-128"/>
              <a:ea typeface="Meiryo UI" panose="020B0604030504040204" pitchFamily="50" charset="-128"/>
            </a:endParaRPr>
          </a:p>
        </p:txBody>
      </p:sp>
      <p:sp>
        <p:nvSpPr>
          <p:cNvPr id="19" name="正方形/長方形 18"/>
          <p:cNvSpPr/>
          <p:nvPr/>
        </p:nvSpPr>
        <p:spPr>
          <a:xfrm>
            <a:off x="7933023" y="5794844"/>
            <a:ext cx="1890261" cy="400110"/>
          </a:xfrm>
          <a:prstGeom prst="rect">
            <a:avLst/>
          </a:prstGeom>
        </p:spPr>
        <p:txBody>
          <a:bodyPr wrap="none">
            <a:spAutoFit/>
          </a:bodyPr>
          <a:lstStyle/>
          <a:p>
            <a:r>
              <a:rPr lang="en-US" altLang="ja-JP" sz="2000" b="1" dirty="0" smtClean="0">
                <a:latin typeface="Meiryo UI" panose="020B0604030504040204" pitchFamily="50" charset="-128"/>
                <a:ea typeface="Meiryo UI" panose="020B0604030504040204" pitchFamily="50" charset="-128"/>
              </a:rPr>
              <a:t>Quantum </a:t>
            </a:r>
            <a:r>
              <a:rPr lang="en-US" altLang="ja-JP" sz="2000" b="1" dirty="0">
                <a:latin typeface="Meiryo UI" panose="020B0604030504040204" pitchFamily="50" charset="-128"/>
                <a:ea typeface="Meiryo UI" panose="020B0604030504040204" pitchFamily="50" charset="-128"/>
              </a:rPr>
              <a:t>bit</a:t>
            </a:r>
            <a:endParaRPr lang="ja-JP" altLang="en-US" sz="2000" b="1" dirty="0">
              <a:latin typeface="Meiryo UI" panose="020B0604030504040204" pitchFamily="50" charset="-128"/>
              <a:ea typeface="Meiryo UI" panose="020B0604030504040204" pitchFamily="50" charset="-128"/>
            </a:endParaRPr>
          </a:p>
        </p:txBody>
      </p:sp>
      <p:sp>
        <p:nvSpPr>
          <p:cNvPr id="20" name="正方形/長方形 19"/>
          <p:cNvSpPr/>
          <p:nvPr/>
        </p:nvSpPr>
        <p:spPr>
          <a:xfrm>
            <a:off x="2332775" y="5775715"/>
            <a:ext cx="1505540" cy="400110"/>
          </a:xfrm>
          <a:prstGeom prst="rect">
            <a:avLst/>
          </a:prstGeom>
        </p:spPr>
        <p:txBody>
          <a:bodyPr wrap="none">
            <a:spAutoFit/>
          </a:bodyPr>
          <a:lstStyle/>
          <a:p>
            <a:r>
              <a:rPr lang="en-US" altLang="ja-JP" sz="2000" b="1" dirty="0" smtClean="0">
                <a:latin typeface="Meiryo UI" panose="020B0604030504040204" pitchFamily="50" charset="-128"/>
                <a:ea typeface="Meiryo UI" panose="020B0604030504040204" pitchFamily="50" charset="-128"/>
              </a:rPr>
              <a:t>Digital</a:t>
            </a:r>
            <a:r>
              <a:rPr lang="ja-JP" altLang="en-US" sz="2000" b="1" dirty="0">
                <a:latin typeface="Meiryo UI" panose="020B0604030504040204" pitchFamily="50" charset="-128"/>
                <a:ea typeface="Meiryo UI" panose="020B0604030504040204" pitchFamily="50" charset="-128"/>
              </a:rPr>
              <a:t> </a:t>
            </a:r>
            <a:r>
              <a:rPr lang="en-US" altLang="ja-JP" sz="2000" b="1" dirty="0" smtClean="0">
                <a:latin typeface="Meiryo UI" panose="020B0604030504040204" pitchFamily="50" charset="-128"/>
                <a:ea typeface="Meiryo UI" panose="020B0604030504040204" pitchFamily="50" charset="-128"/>
              </a:rPr>
              <a:t>bit</a:t>
            </a:r>
            <a:endParaRPr lang="ja-JP" altLang="en-US" sz="2000" b="1" dirty="0">
              <a:latin typeface="Meiryo UI" panose="020B0604030504040204" pitchFamily="50" charset="-128"/>
              <a:ea typeface="Meiryo UI" panose="020B0604030504040204" pitchFamily="50" charset="-128"/>
            </a:endParaRPr>
          </a:p>
        </p:txBody>
      </p:sp>
      <p:grpSp>
        <p:nvGrpSpPr>
          <p:cNvPr id="22" name="グループ化 21"/>
          <p:cNvGrpSpPr/>
          <p:nvPr/>
        </p:nvGrpSpPr>
        <p:grpSpPr>
          <a:xfrm>
            <a:off x="7483644" y="2543387"/>
            <a:ext cx="2707105" cy="2851031"/>
            <a:chOff x="7375358" y="2142074"/>
            <a:chExt cx="2707105" cy="2851031"/>
          </a:xfrm>
          <a:effectLst>
            <a:glow rad="228600">
              <a:schemeClr val="accent5">
                <a:satMod val="175000"/>
                <a:alpha val="40000"/>
              </a:schemeClr>
            </a:glow>
          </a:effectLst>
        </p:grpSpPr>
        <p:sp>
          <p:nvSpPr>
            <p:cNvPr id="23" name="円/楕円 22"/>
            <p:cNvSpPr/>
            <p:nvPr/>
          </p:nvSpPr>
          <p:spPr>
            <a:xfrm>
              <a:off x="7375358" y="2142074"/>
              <a:ext cx="2707105" cy="2851031"/>
            </a:xfrm>
            <a:prstGeom prst="ellipse">
              <a:avLst/>
            </a:prstGeom>
            <a:noFill/>
            <a:ln w="28575">
              <a:solidFill>
                <a:srgbClr val="002060"/>
              </a:solidFill>
            </a:ln>
            <a:effectLst>
              <a:glow rad="228600">
                <a:schemeClr val="accent2">
                  <a:satMod val="175000"/>
                  <a:alpha val="40000"/>
                </a:schemeClr>
              </a:glow>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3900" b="1" dirty="0" smtClean="0">
                  <a:solidFill>
                    <a:srgbClr val="7030A0"/>
                  </a:solidFill>
                  <a:latin typeface="Meiryo UI" panose="020B0604030504040204" pitchFamily="50" charset="-128"/>
                  <a:ea typeface="Meiryo UI" panose="020B0604030504040204" pitchFamily="50" charset="-128"/>
                </a:rPr>
                <a:t>0</a:t>
              </a: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8019047" y="2244150"/>
              <a:ext cx="1419726" cy="2646878"/>
            </a:xfrm>
            <a:prstGeom prst="rect">
              <a:avLst/>
            </a:prstGeom>
            <a:noFill/>
            <a:ln>
              <a:no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smtClean="0">
                  <a:solidFill>
                    <a:srgbClr val="C00000"/>
                  </a:solidFill>
                  <a:latin typeface="Meiryo UI" panose="020B0604030504040204" pitchFamily="50" charset="-128"/>
                  <a:ea typeface="Meiryo UI" panose="020B0604030504040204" pitchFamily="50" charset="-128"/>
                </a:rPr>
                <a:t>1</a:t>
              </a:r>
              <a:endParaRPr kumimoji="1" lang="ja-JP" altLang="en-US" sz="16600" b="1" dirty="0">
                <a:solidFill>
                  <a:srgbClr val="C00000"/>
                </a:solidFill>
                <a:latin typeface="Meiryo UI" panose="020B0604030504040204" pitchFamily="50" charset="-128"/>
                <a:ea typeface="Meiryo UI" panose="020B0604030504040204" pitchFamily="50" charset="-128"/>
              </a:endParaRPr>
            </a:p>
          </p:txBody>
        </p:sp>
      </p:grpSp>
      <p:sp>
        <p:nvSpPr>
          <p:cNvPr id="21" name="テキスト ボックス 20"/>
          <p:cNvSpPr txBox="1"/>
          <p:nvPr/>
        </p:nvSpPr>
        <p:spPr>
          <a:xfrm>
            <a:off x="3463534" y="1979654"/>
            <a:ext cx="2363175" cy="3770263"/>
          </a:xfrm>
          <a:prstGeom prst="rect">
            <a:avLst/>
          </a:prstGeom>
          <a:noFill/>
          <a:ln w="28575">
            <a:solidFill>
              <a:srgbClr val="002060"/>
            </a:solidFill>
          </a:ln>
        </p:spPr>
        <p:txBody>
          <a:bodyPr wrap="square" rtlCol="0">
            <a:spAutoFit/>
          </a:bodyPr>
          <a:lstStyle/>
          <a:p>
            <a:pPr algn="ctr"/>
            <a:r>
              <a:rPr kumimoji="1" lang="en-US" altLang="ja-JP" sz="23900" b="1" dirty="0" smtClean="0"/>
              <a:t>1</a:t>
            </a:r>
            <a:endParaRPr kumimoji="1" lang="ja-JP" altLang="en-US" sz="23900" b="1" dirty="0"/>
          </a:p>
        </p:txBody>
      </p:sp>
    </p:spTree>
    <p:extLst>
      <p:ext uri="{BB962C8B-B14F-4D97-AF65-F5344CB8AC3E}">
        <p14:creationId xmlns:p14="http://schemas.microsoft.com/office/powerpoint/2010/main" val="114812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20655" y="119859"/>
            <a:ext cx="1835249" cy="395288"/>
            <a:chOff x="10320655" y="119859"/>
            <a:chExt cx="183524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065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1707" y="358627"/>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量子論理ゲート</a:t>
            </a:r>
            <a:endParaRPr kumimoji="1" lang="ja-JP" altLang="en-US" sz="2400" b="1" dirty="0">
              <a:latin typeface="Meiryo UI" panose="020B0604030504040204" pitchFamily="50" charset="-128"/>
              <a:ea typeface="Meiryo UI" panose="020B0604030504040204" pitchFamily="50" charset="-128"/>
            </a:endParaRPr>
          </a:p>
        </p:txBody>
      </p:sp>
      <p:sp>
        <p:nvSpPr>
          <p:cNvPr id="52" name="object 3"/>
          <p:cNvSpPr/>
          <p:nvPr/>
        </p:nvSpPr>
        <p:spPr>
          <a:xfrm>
            <a:off x="541647" y="1078138"/>
            <a:ext cx="380103" cy="380390"/>
          </a:xfrm>
          <a:prstGeom prst="rect">
            <a:avLst/>
          </a:prstGeom>
          <a:blipFill>
            <a:blip r:embed="rId4" cstate="print"/>
            <a:stretch>
              <a:fillRect/>
            </a:stretch>
          </a:blipFill>
        </p:spPr>
        <p:txBody>
          <a:bodyPr wrap="square" lIns="0" tIns="0" rIns="0" bIns="0" rtlCol="0"/>
          <a:lstStyle/>
          <a:p>
            <a:endParaRPr/>
          </a:p>
        </p:txBody>
      </p:sp>
      <p:sp>
        <p:nvSpPr>
          <p:cNvPr id="53" name="object 4"/>
          <p:cNvSpPr/>
          <p:nvPr/>
        </p:nvSpPr>
        <p:spPr>
          <a:xfrm>
            <a:off x="2237232" y="1632204"/>
            <a:ext cx="1688592" cy="1917192"/>
          </a:xfrm>
          <a:prstGeom prst="rect">
            <a:avLst/>
          </a:prstGeom>
          <a:blipFill>
            <a:blip r:embed="rId5" cstate="print"/>
            <a:stretch>
              <a:fillRect/>
            </a:stretch>
          </a:blipFill>
        </p:spPr>
        <p:txBody>
          <a:bodyPr wrap="square" lIns="0" tIns="0" rIns="0" bIns="0" rtlCol="0"/>
          <a:lstStyle/>
          <a:p>
            <a:endParaRPr/>
          </a:p>
        </p:txBody>
      </p:sp>
      <p:sp>
        <p:nvSpPr>
          <p:cNvPr id="55" name="object 5"/>
          <p:cNvSpPr/>
          <p:nvPr/>
        </p:nvSpPr>
        <p:spPr>
          <a:xfrm>
            <a:off x="2973323" y="1815845"/>
            <a:ext cx="114300" cy="784225"/>
          </a:xfrm>
          <a:custGeom>
            <a:avLst/>
            <a:gdLst/>
            <a:ahLst/>
            <a:cxnLst/>
            <a:rect l="l" t="t" r="r" b="b"/>
            <a:pathLst>
              <a:path w="114300" h="784225">
                <a:moveTo>
                  <a:pt x="76200" y="95250"/>
                </a:moveTo>
                <a:lnTo>
                  <a:pt x="38100" y="95250"/>
                </a:lnTo>
                <a:lnTo>
                  <a:pt x="38100" y="784225"/>
                </a:lnTo>
                <a:lnTo>
                  <a:pt x="76200" y="784225"/>
                </a:lnTo>
                <a:lnTo>
                  <a:pt x="76200" y="95250"/>
                </a:lnTo>
                <a:close/>
              </a:path>
              <a:path w="114300" h="784225">
                <a:moveTo>
                  <a:pt x="57150" y="0"/>
                </a:moveTo>
                <a:lnTo>
                  <a:pt x="0" y="114300"/>
                </a:lnTo>
                <a:lnTo>
                  <a:pt x="38100" y="114300"/>
                </a:lnTo>
                <a:lnTo>
                  <a:pt x="38100" y="95250"/>
                </a:lnTo>
                <a:lnTo>
                  <a:pt x="104775" y="95250"/>
                </a:lnTo>
                <a:lnTo>
                  <a:pt x="57150" y="0"/>
                </a:lnTo>
                <a:close/>
              </a:path>
              <a:path w="114300" h="784225">
                <a:moveTo>
                  <a:pt x="104775" y="95250"/>
                </a:moveTo>
                <a:lnTo>
                  <a:pt x="76200" y="95250"/>
                </a:lnTo>
                <a:lnTo>
                  <a:pt x="76200" y="114300"/>
                </a:lnTo>
                <a:lnTo>
                  <a:pt x="114300" y="114300"/>
                </a:lnTo>
                <a:lnTo>
                  <a:pt x="104775" y="95250"/>
                </a:lnTo>
                <a:close/>
              </a:path>
            </a:pathLst>
          </a:custGeom>
          <a:solidFill>
            <a:srgbClr val="C00000"/>
          </a:solidFill>
        </p:spPr>
        <p:txBody>
          <a:bodyPr wrap="square" lIns="0" tIns="0" rIns="0" bIns="0" rtlCol="0"/>
          <a:lstStyle/>
          <a:p>
            <a:endParaRPr/>
          </a:p>
        </p:txBody>
      </p:sp>
      <p:sp>
        <p:nvSpPr>
          <p:cNvPr id="56" name="object 6"/>
          <p:cNvSpPr/>
          <p:nvPr/>
        </p:nvSpPr>
        <p:spPr>
          <a:xfrm>
            <a:off x="2973323" y="2600705"/>
            <a:ext cx="114300" cy="784225"/>
          </a:xfrm>
          <a:custGeom>
            <a:avLst/>
            <a:gdLst/>
            <a:ahLst/>
            <a:cxnLst/>
            <a:rect l="l" t="t" r="r" b="b"/>
            <a:pathLst>
              <a:path w="114300" h="784225">
                <a:moveTo>
                  <a:pt x="76200" y="0"/>
                </a:moveTo>
                <a:lnTo>
                  <a:pt x="38100" y="0"/>
                </a:lnTo>
                <a:lnTo>
                  <a:pt x="38100" y="152400"/>
                </a:lnTo>
                <a:lnTo>
                  <a:pt x="76200" y="152400"/>
                </a:lnTo>
                <a:lnTo>
                  <a:pt x="76200" y="0"/>
                </a:lnTo>
                <a:close/>
              </a:path>
              <a:path w="114300" h="784225">
                <a:moveTo>
                  <a:pt x="76200" y="266700"/>
                </a:moveTo>
                <a:lnTo>
                  <a:pt x="38100" y="266700"/>
                </a:lnTo>
                <a:lnTo>
                  <a:pt x="38100" y="419100"/>
                </a:lnTo>
                <a:lnTo>
                  <a:pt x="76200" y="419100"/>
                </a:lnTo>
                <a:lnTo>
                  <a:pt x="76200" y="266700"/>
                </a:lnTo>
                <a:close/>
              </a:path>
              <a:path w="114300" h="784225">
                <a:moveTo>
                  <a:pt x="38100" y="669925"/>
                </a:moveTo>
                <a:lnTo>
                  <a:pt x="0" y="669925"/>
                </a:lnTo>
                <a:lnTo>
                  <a:pt x="57150" y="784225"/>
                </a:lnTo>
                <a:lnTo>
                  <a:pt x="106362" y="685800"/>
                </a:lnTo>
                <a:lnTo>
                  <a:pt x="38100" y="685800"/>
                </a:lnTo>
                <a:lnTo>
                  <a:pt x="38100" y="669925"/>
                </a:lnTo>
                <a:close/>
              </a:path>
              <a:path w="114300" h="784225">
                <a:moveTo>
                  <a:pt x="76200" y="533400"/>
                </a:moveTo>
                <a:lnTo>
                  <a:pt x="38100" y="533400"/>
                </a:lnTo>
                <a:lnTo>
                  <a:pt x="38100" y="685800"/>
                </a:lnTo>
                <a:lnTo>
                  <a:pt x="76200" y="685800"/>
                </a:lnTo>
                <a:lnTo>
                  <a:pt x="76200" y="533400"/>
                </a:lnTo>
                <a:close/>
              </a:path>
              <a:path w="114300" h="784225">
                <a:moveTo>
                  <a:pt x="114300" y="669925"/>
                </a:moveTo>
                <a:lnTo>
                  <a:pt x="76200" y="669925"/>
                </a:lnTo>
                <a:lnTo>
                  <a:pt x="76200" y="685800"/>
                </a:lnTo>
                <a:lnTo>
                  <a:pt x="106362" y="685800"/>
                </a:lnTo>
                <a:lnTo>
                  <a:pt x="114300" y="669925"/>
                </a:lnTo>
                <a:close/>
              </a:path>
            </a:pathLst>
          </a:custGeom>
          <a:solidFill>
            <a:srgbClr val="F4B083"/>
          </a:solidFill>
        </p:spPr>
        <p:txBody>
          <a:bodyPr wrap="square" lIns="0" tIns="0" rIns="0" bIns="0" rtlCol="0"/>
          <a:lstStyle/>
          <a:p>
            <a:endParaRPr/>
          </a:p>
        </p:txBody>
      </p:sp>
      <p:sp>
        <p:nvSpPr>
          <p:cNvPr id="58" name="object 8"/>
          <p:cNvSpPr/>
          <p:nvPr/>
        </p:nvSpPr>
        <p:spPr>
          <a:xfrm>
            <a:off x="2560320" y="2500883"/>
            <a:ext cx="283845" cy="184785"/>
          </a:xfrm>
          <a:custGeom>
            <a:avLst/>
            <a:gdLst/>
            <a:ahLst/>
            <a:cxnLst/>
            <a:rect l="l" t="t" r="r" b="b"/>
            <a:pathLst>
              <a:path w="283844" h="184785">
                <a:moveTo>
                  <a:pt x="191262" y="0"/>
                </a:moveTo>
                <a:lnTo>
                  <a:pt x="191262" y="46100"/>
                </a:lnTo>
                <a:lnTo>
                  <a:pt x="0" y="46100"/>
                </a:lnTo>
                <a:lnTo>
                  <a:pt x="0" y="138302"/>
                </a:lnTo>
                <a:lnTo>
                  <a:pt x="191262" y="138302"/>
                </a:lnTo>
                <a:lnTo>
                  <a:pt x="191262" y="184403"/>
                </a:lnTo>
                <a:lnTo>
                  <a:pt x="283463" y="92201"/>
                </a:lnTo>
                <a:lnTo>
                  <a:pt x="191262" y="0"/>
                </a:lnTo>
                <a:close/>
              </a:path>
            </a:pathLst>
          </a:custGeom>
          <a:solidFill>
            <a:srgbClr val="2D75B6"/>
          </a:solidFill>
        </p:spPr>
        <p:txBody>
          <a:bodyPr wrap="square" lIns="0" tIns="0" rIns="0" bIns="0" rtlCol="0"/>
          <a:lstStyle/>
          <a:p>
            <a:endParaRPr/>
          </a:p>
        </p:txBody>
      </p:sp>
      <p:sp>
        <p:nvSpPr>
          <p:cNvPr id="59" name="object 9"/>
          <p:cNvSpPr/>
          <p:nvPr/>
        </p:nvSpPr>
        <p:spPr>
          <a:xfrm>
            <a:off x="2560320" y="2500883"/>
            <a:ext cx="283845" cy="184785"/>
          </a:xfrm>
          <a:custGeom>
            <a:avLst/>
            <a:gdLst/>
            <a:ahLst/>
            <a:cxnLst/>
            <a:rect l="l" t="t" r="r" b="b"/>
            <a:pathLst>
              <a:path w="283844" h="184785">
                <a:moveTo>
                  <a:pt x="0" y="46100"/>
                </a:moveTo>
                <a:lnTo>
                  <a:pt x="191262" y="46100"/>
                </a:lnTo>
                <a:lnTo>
                  <a:pt x="191262" y="0"/>
                </a:lnTo>
                <a:lnTo>
                  <a:pt x="283463" y="92201"/>
                </a:lnTo>
                <a:lnTo>
                  <a:pt x="191262" y="184403"/>
                </a:lnTo>
                <a:lnTo>
                  <a:pt x="191262" y="138302"/>
                </a:lnTo>
                <a:lnTo>
                  <a:pt x="0" y="138302"/>
                </a:lnTo>
                <a:lnTo>
                  <a:pt x="0" y="46100"/>
                </a:lnTo>
                <a:close/>
              </a:path>
            </a:pathLst>
          </a:custGeom>
          <a:ln w="12192">
            <a:solidFill>
              <a:srgbClr val="2D75B6"/>
            </a:solidFill>
          </a:ln>
        </p:spPr>
        <p:txBody>
          <a:bodyPr wrap="square" lIns="0" tIns="0" rIns="0" bIns="0" rtlCol="0"/>
          <a:lstStyle/>
          <a:p>
            <a:endParaRPr/>
          </a:p>
        </p:txBody>
      </p:sp>
      <p:sp>
        <p:nvSpPr>
          <p:cNvPr id="60" name="object 10"/>
          <p:cNvSpPr/>
          <p:nvPr/>
        </p:nvSpPr>
        <p:spPr>
          <a:xfrm>
            <a:off x="3800564" y="1215094"/>
            <a:ext cx="1936613" cy="278114"/>
          </a:xfrm>
          <a:prstGeom prst="rect">
            <a:avLst/>
          </a:prstGeom>
          <a:blipFill>
            <a:blip r:embed="rId6" cstate="print"/>
            <a:stretch>
              <a:fillRect/>
            </a:stretch>
          </a:blipFill>
        </p:spPr>
        <p:txBody>
          <a:bodyPr wrap="square" lIns="0" tIns="0" rIns="0" bIns="0" rtlCol="0"/>
          <a:lstStyle/>
          <a:p>
            <a:endParaRPr/>
          </a:p>
        </p:txBody>
      </p:sp>
      <p:sp>
        <p:nvSpPr>
          <p:cNvPr id="61" name="object 11"/>
          <p:cNvSpPr/>
          <p:nvPr/>
        </p:nvSpPr>
        <p:spPr>
          <a:xfrm>
            <a:off x="4709837" y="2086391"/>
            <a:ext cx="389946" cy="324151"/>
          </a:xfrm>
          <a:prstGeom prst="rect">
            <a:avLst/>
          </a:prstGeom>
          <a:blipFill>
            <a:blip r:embed="rId7" cstate="print"/>
            <a:stretch>
              <a:fillRect/>
            </a:stretch>
          </a:blipFill>
        </p:spPr>
        <p:txBody>
          <a:bodyPr wrap="square" lIns="0" tIns="0" rIns="0" bIns="0" rtlCol="0"/>
          <a:lstStyle/>
          <a:p>
            <a:endParaRPr/>
          </a:p>
        </p:txBody>
      </p:sp>
      <p:sp>
        <p:nvSpPr>
          <p:cNvPr id="62" name="object 12"/>
          <p:cNvSpPr/>
          <p:nvPr/>
        </p:nvSpPr>
        <p:spPr>
          <a:xfrm>
            <a:off x="4728314" y="2834888"/>
            <a:ext cx="406041" cy="322946"/>
          </a:xfrm>
          <a:prstGeom prst="rect">
            <a:avLst/>
          </a:prstGeom>
          <a:blipFill>
            <a:blip r:embed="rId8" cstate="print"/>
            <a:stretch>
              <a:fillRect/>
            </a:stretch>
          </a:blipFill>
        </p:spPr>
        <p:txBody>
          <a:bodyPr wrap="square" lIns="0" tIns="0" rIns="0" bIns="0" rtlCol="0"/>
          <a:lstStyle/>
          <a:p>
            <a:endParaRPr/>
          </a:p>
        </p:txBody>
      </p:sp>
      <p:sp>
        <p:nvSpPr>
          <p:cNvPr id="63" name="object 13"/>
          <p:cNvSpPr/>
          <p:nvPr/>
        </p:nvSpPr>
        <p:spPr>
          <a:xfrm>
            <a:off x="725423" y="1632204"/>
            <a:ext cx="1693164" cy="1921764"/>
          </a:xfrm>
          <a:prstGeom prst="rect">
            <a:avLst/>
          </a:prstGeom>
          <a:blipFill>
            <a:blip r:embed="rId9" cstate="print"/>
            <a:stretch>
              <a:fillRect/>
            </a:stretch>
          </a:blipFill>
        </p:spPr>
        <p:txBody>
          <a:bodyPr wrap="square" lIns="0" tIns="0" rIns="0" bIns="0" rtlCol="0"/>
          <a:lstStyle/>
          <a:p>
            <a:endParaRPr/>
          </a:p>
        </p:txBody>
      </p:sp>
      <p:sp>
        <p:nvSpPr>
          <p:cNvPr id="64" name="object 14"/>
          <p:cNvSpPr/>
          <p:nvPr/>
        </p:nvSpPr>
        <p:spPr>
          <a:xfrm>
            <a:off x="1146810" y="2088642"/>
            <a:ext cx="378460" cy="526415"/>
          </a:xfrm>
          <a:custGeom>
            <a:avLst/>
            <a:gdLst/>
            <a:ahLst/>
            <a:cxnLst/>
            <a:rect l="l" t="t" r="r" b="b"/>
            <a:pathLst>
              <a:path w="378459" h="526414">
                <a:moveTo>
                  <a:pt x="81344" y="82510"/>
                </a:moveTo>
                <a:lnTo>
                  <a:pt x="50171" y="104446"/>
                </a:lnTo>
                <a:lnTo>
                  <a:pt x="346964" y="526161"/>
                </a:lnTo>
                <a:lnTo>
                  <a:pt x="378078" y="504317"/>
                </a:lnTo>
                <a:lnTo>
                  <a:pt x="81344" y="82510"/>
                </a:lnTo>
                <a:close/>
              </a:path>
              <a:path w="378459" h="526414">
                <a:moveTo>
                  <a:pt x="0" y="0"/>
                </a:moveTo>
                <a:lnTo>
                  <a:pt x="19024" y="126365"/>
                </a:lnTo>
                <a:lnTo>
                  <a:pt x="50171" y="104446"/>
                </a:lnTo>
                <a:lnTo>
                  <a:pt x="39230" y="88900"/>
                </a:lnTo>
                <a:lnTo>
                  <a:pt x="70383" y="66929"/>
                </a:lnTo>
                <a:lnTo>
                  <a:pt x="103485" y="66929"/>
                </a:lnTo>
                <a:lnTo>
                  <a:pt x="112509" y="60579"/>
                </a:lnTo>
                <a:lnTo>
                  <a:pt x="0" y="0"/>
                </a:lnTo>
                <a:close/>
              </a:path>
              <a:path w="378459" h="526414">
                <a:moveTo>
                  <a:pt x="70383" y="66929"/>
                </a:moveTo>
                <a:lnTo>
                  <a:pt x="39230" y="88900"/>
                </a:lnTo>
                <a:lnTo>
                  <a:pt x="50171" y="104446"/>
                </a:lnTo>
                <a:lnTo>
                  <a:pt x="81344" y="82510"/>
                </a:lnTo>
                <a:lnTo>
                  <a:pt x="70383" y="66929"/>
                </a:lnTo>
                <a:close/>
              </a:path>
              <a:path w="378459" h="526414">
                <a:moveTo>
                  <a:pt x="103485" y="66929"/>
                </a:moveTo>
                <a:lnTo>
                  <a:pt x="70383" y="66929"/>
                </a:lnTo>
                <a:lnTo>
                  <a:pt x="81344" y="82510"/>
                </a:lnTo>
                <a:lnTo>
                  <a:pt x="103485" y="66929"/>
                </a:lnTo>
                <a:close/>
              </a:path>
            </a:pathLst>
          </a:custGeom>
          <a:solidFill>
            <a:srgbClr val="C00000"/>
          </a:solidFill>
        </p:spPr>
        <p:txBody>
          <a:bodyPr wrap="square" lIns="0" tIns="0" rIns="0" bIns="0" rtlCol="0"/>
          <a:lstStyle/>
          <a:p>
            <a:endParaRPr/>
          </a:p>
        </p:txBody>
      </p:sp>
      <p:sp>
        <p:nvSpPr>
          <p:cNvPr id="65" name="object 15"/>
          <p:cNvSpPr/>
          <p:nvPr/>
        </p:nvSpPr>
        <p:spPr>
          <a:xfrm>
            <a:off x="7350252" y="1632204"/>
            <a:ext cx="1688592" cy="1917192"/>
          </a:xfrm>
          <a:prstGeom prst="rect">
            <a:avLst/>
          </a:prstGeom>
          <a:blipFill>
            <a:blip r:embed="rId9" cstate="print"/>
            <a:stretch>
              <a:fillRect/>
            </a:stretch>
          </a:blipFill>
        </p:spPr>
        <p:txBody>
          <a:bodyPr wrap="square" lIns="0" tIns="0" rIns="0" bIns="0" rtlCol="0"/>
          <a:lstStyle/>
          <a:p>
            <a:endParaRPr/>
          </a:p>
        </p:txBody>
      </p:sp>
      <p:sp>
        <p:nvSpPr>
          <p:cNvPr id="66" name="object 16"/>
          <p:cNvSpPr/>
          <p:nvPr/>
        </p:nvSpPr>
        <p:spPr>
          <a:xfrm>
            <a:off x="7213115" y="1805177"/>
            <a:ext cx="1670534" cy="1724533"/>
          </a:xfrm>
          <a:prstGeom prst="rect">
            <a:avLst/>
          </a:prstGeom>
          <a:blipFill>
            <a:blip r:embed="rId10" cstate="print"/>
            <a:stretch>
              <a:fillRect/>
            </a:stretch>
          </a:blipFill>
        </p:spPr>
        <p:txBody>
          <a:bodyPr wrap="square" lIns="0" tIns="0" rIns="0" bIns="0" rtlCol="0"/>
          <a:lstStyle/>
          <a:p>
            <a:endParaRPr/>
          </a:p>
        </p:txBody>
      </p:sp>
      <p:sp>
        <p:nvSpPr>
          <p:cNvPr id="67" name="object 17"/>
          <p:cNvSpPr txBox="1"/>
          <p:nvPr/>
        </p:nvSpPr>
        <p:spPr>
          <a:xfrm>
            <a:off x="6892797" y="2856738"/>
            <a:ext cx="45085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Arial"/>
                <a:cs typeface="Arial"/>
              </a:rPr>
              <a:t>180</a:t>
            </a:r>
            <a:r>
              <a:rPr sz="1800" spc="-110" dirty="0">
                <a:latin typeface="Arial"/>
                <a:cs typeface="Arial"/>
              </a:rPr>
              <a:t>°</a:t>
            </a:r>
            <a:endParaRPr sz="1800">
              <a:latin typeface="Arial"/>
              <a:cs typeface="Arial"/>
            </a:endParaRPr>
          </a:p>
        </p:txBody>
      </p:sp>
      <p:sp>
        <p:nvSpPr>
          <p:cNvPr id="68" name="object 18"/>
          <p:cNvSpPr/>
          <p:nvPr/>
        </p:nvSpPr>
        <p:spPr>
          <a:xfrm>
            <a:off x="6771131" y="1066800"/>
            <a:ext cx="1409700" cy="381000"/>
          </a:xfrm>
          <a:prstGeom prst="rect">
            <a:avLst/>
          </a:prstGeom>
          <a:blipFill>
            <a:blip r:embed="rId11" cstate="print"/>
            <a:stretch>
              <a:fillRect/>
            </a:stretch>
          </a:blipFill>
        </p:spPr>
        <p:txBody>
          <a:bodyPr wrap="square" lIns="0" tIns="0" rIns="0" bIns="0" rtlCol="0"/>
          <a:lstStyle/>
          <a:p>
            <a:endParaRPr/>
          </a:p>
        </p:txBody>
      </p:sp>
      <p:sp>
        <p:nvSpPr>
          <p:cNvPr id="69" name="object 19"/>
          <p:cNvSpPr txBox="1"/>
          <p:nvPr/>
        </p:nvSpPr>
        <p:spPr>
          <a:xfrm>
            <a:off x="8347075" y="973327"/>
            <a:ext cx="1514475" cy="513715"/>
          </a:xfrm>
          <a:prstGeom prst="rect">
            <a:avLst/>
          </a:prstGeom>
        </p:spPr>
        <p:txBody>
          <a:bodyPr vert="horz" wrap="square" lIns="0" tIns="13335" rIns="0" bIns="0" rtlCol="0">
            <a:spAutoFit/>
          </a:bodyPr>
          <a:lstStyle/>
          <a:p>
            <a:pPr marL="12700">
              <a:lnSpc>
                <a:spcPct val="100000"/>
              </a:lnSpc>
              <a:spcBef>
                <a:spcPts val="105"/>
              </a:spcBef>
            </a:pPr>
            <a:r>
              <a:rPr sz="3200" spc="-5" dirty="0">
                <a:latin typeface="Arial"/>
                <a:cs typeface="Arial"/>
              </a:rPr>
              <a:t>r</a:t>
            </a:r>
            <a:r>
              <a:rPr sz="3200" spc="55" dirty="0">
                <a:latin typeface="Arial"/>
                <a:cs typeface="Arial"/>
              </a:rPr>
              <a:t>o</a:t>
            </a:r>
            <a:r>
              <a:rPr sz="3200" spc="-10" dirty="0">
                <a:latin typeface="Arial"/>
                <a:cs typeface="Arial"/>
              </a:rPr>
              <a:t>t</a:t>
            </a:r>
            <a:r>
              <a:rPr sz="3200" spc="-270" dirty="0">
                <a:latin typeface="Arial"/>
                <a:cs typeface="Arial"/>
              </a:rPr>
              <a:t>a</a:t>
            </a:r>
            <a:r>
              <a:rPr sz="3200" spc="114" dirty="0">
                <a:latin typeface="Arial"/>
                <a:cs typeface="Arial"/>
              </a:rPr>
              <a:t>t</a:t>
            </a:r>
            <a:r>
              <a:rPr sz="3200" spc="80" dirty="0">
                <a:latin typeface="Arial"/>
                <a:cs typeface="Arial"/>
              </a:rPr>
              <a:t>i</a:t>
            </a:r>
            <a:r>
              <a:rPr sz="3200" spc="-185" dirty="0">
                <a:latin typeface="Arial"/>
                <a:cs typeface="Arial"/>
              </a:rPr>
              <a:t>ons</a:t>
            </a:r>
            <a:endParaRPr sz="3200">
              <a:latin typeface="Arial"/>
              <a:cs typeface="Arial"/>
            </a:endParaRPr>
          </a:p>
        </p:txBody>
      </p:sp>
      <p:sp>
        <p:nvSpPr>
          <p:cNvPr id="70" name="object 20"/>
          <p:cNvSpPr/>
          <p:nvPr/>
        </p:nvSpPr>
        <p:spPr>
          <a:xfrm>
            <a:off x="9506711" y="1626107"/>
            <a:ext cx="1691640" cy="1921764"/>
          </a:xfrm>
          <a:prstGeom prst="rect">
            <a:avLst/>
          </a:prstGeom>
          <a:blipFill>
            <a:blip r:embed="rId9" cstate="print"/>
            <a:stretch>
              <a:fillRect/>
            </a:stretch>
          </a:blipFill>
        </p:spPr>
        <p:txBody>
          <a:bodyPr wrap="square" lIns="0" tIns="0" rIns="0" bIns="0" rtlCol="0"/>
          <a:lstStyle/>
          <a:p>
            <a:endParaRPr/>
          </a:p>
        </p:txBody>
      </p:sp>
      <p:sp>
        <p:nvSpPr>
          <p:cNvPr id="71" name="object 21"/>
          <p:cNvSpPr/>
          <p:nvPr/>
        </p:nvSpPr>
        <p:spPr>
          <a:xfrm>
            <a:off x="10233659" y="2588514"/>
            <a:ext cx="114300" cy="784860"/>
          </a:xfrm>
          <a:custGeom>
            <a:avLst/>
            <a:gdLst/>
            <a:ahLst/>
            <a:cxnLst/>
            <a:rect l="l" t="t" r="r" b="b"/>
            <a:pathLst>
              <a:path w="114300" h="784860">
                <a:moveTo>
                  <a:pt x="38100" y="670051"/>
                </a:moveTo>
                <a:lnTo>
                  <a:pt x="0" y="670051"/>
                </a:lnTo>
                <a:lnTo>
                  <a:pt x="57150" y="784351"/>
                </a:lnTo>
                <a:lnTo>
                  <a:pt x="104775" y="689101"/>
                </a:lnTo>
                <a:lnTo>
                  <a:pt x="38100" y="689101"/>
                </a:lnTo>
                <a:lnTo>
                  <a:pt x="38100" y="670051"/>
                </a:lnTo>
                <a:close/>
              </a:path>
              <a:path w="114300" h="784860">
                <a:moveTo>
                  <a:pt x="76200" y="0"/>
                </a:moveTo>
                <a:lnTo>
                  <a:pt x="38100" y="0"/>
                </a:lnTo>
                <a:lnTo>
                  <a:pt x="38100" y="689101"/>
                </a:lnTo>
                <a:lnTo>
                  <a:pt x="76200" y="689101"/>
                </a:lnTo>
                <a:lnTo>
                  <a:pt x="76200" y="0"/>
                </a:lnTo>
                <a:close/>
              </a:path>
              <a:path w="114300" h="784860">
                <a:moveTo>
                  <a:pt x="114300" y="670051"/>
                </a:moveTo>
                <a:lnTo>
                  <a:pt x="76200" y="670051"/>
                </a:lnTo>
                <a:lnTo>
                  <a:pt x="76200" y="689101"/>
                </a:lnTo>
                <a:lnTo>
                  <a:pt x="104775" y="689101"/>
                </a:lnTo>
                <a:lnTo>
                  <a:pt x="114300" y="670051"/>
                </a:lnTo>
                <a:close/>
              </a:path>
            </a:pathLst>
          </a:custGeom>
          <a:solidFill>
            <a:srgbClr val="C00000"/>
          </a:solidFill>
        </p:spPr>
        <p:txBody>
          <a:bodyPr wrap="square" lIns="0" tIns="0" rIns="0" bIns="0" rtlCol="0"/>
          <a:lstStyle/>
          <a:p>
            <a:endParaRPr/>
          </a:p>
        </p:txBody>
      </p:sp>
      <p:sp>
        <p:nvSpPr>
          <p:cNvPr id="72" name="object 22"/>
          <p:cNvSpPr/>
          <p:nvPr/>
        </p:nvSpPr>
        <p:spPr>
          <a:xfrm>
            <a:off x="9115043" y="2484120"/>
            <a:ext cx="288290" cy="201295"/>
          </a:xfrm>
          <a:custGeom>
            <a:avLst/>
            <a:gdLst/>
            <a:ahLst/>
            <a:cxnLst/>
            <a:rect l="l" t="t" r="r" b="b"/>
            <a:pathLst>
              <a:path w="288290" h="201294">
                <a:moveTo>
                  <a:pt x="187451" y="0"/>
                </a:moveTo>
                <a:lnTo>
                  <a:pt x="187451" y="50291"/>
                </a:lnTo>
                <a:lnTo>
                  <a:pt x="0" y="50291"/>
                </a:lnTo>
                <a:lnTo>
                  <a:pt x="0" y="150875"/>
                </a:lnTo>
                <a:lnTo>
                  <a:pt x="187451" y="150875"/>
                </a:lnTo>
                <a:lnTo>
                  <a:pt x="187451" y="201167"/>
                </a:lnTo>
                <a:lnTo>
                  <a:pt x="288035" y="100583"/>
                </a:lnTo>
                <a:lnTo>
                  <a:pt x="187451" y="0"/>
                </a:lnTo>
                <a:close/>
              </a:path>
            </a:pathLst>
          </a:custGeom>
          <a:solidFill>
            <a:srgbClr val="2D75B6"/>
          </a:solidFill>
        </p:spPr>
        <p:txBody>
          <a:bodyPr wrap="square" lIns="0" tIns="0" rIns="0" bIns="0" rtlCol="0"/>
          <a:lstStyle/>
          <a:p>
            <a:endParaRPr/>
          </a:p>
        </p:txBody>
      </p:sp>
      <p:sp>
        <p:nvSpPr>
          <p:cNvPr id="73" name="object 23"/>
          <p:cNvSpPr/>
          <p:nvPr/>
        </p:nvSpPr>
        <p:spPr>
          <a:xfrm>
            <a:off x="9115043" y="2484120"/>
            <a:ext cx="288290" cy="201295"/>
          </a:xfrm>
          <a:custGeom>
            <a:avLst/>
            <a:gdLst/>
            <a:ahLst/>
            <a:cxnLst/>
            <a:rect l="l" t="t" r="r" b="b"/>
            <a:pathLst>
              <a:path w="288290" h="201294">
                <a:moveTo>
                  <a:pt x="0" y="50291"/>
                </a:moveTo>
                <a:lnTo>
                  <a:pt x="187451" y="50291"/>
                </a:lnTo>
                <a:lnTo>
                  <a:pt x="187451" y="0"/>
                </a:lnTo>
                <a:lnTo>
                  <a:pt x="288035" y="100583"/>
                </a:lnTo>
                <a:lnTo>
                  <a:pt x="187451" y="201167"/>
                </a:lnTo>
                <a:lnTo>
                  <a:pt x="187451" y="150875"/>
                </a:lnTo>
                <a:lnTo>
                  <a:pt x="0" y="150875"/>
                </a:lnTo>
                <a:lnTo>
                  <a:pt x="0" y="50291"/>
                </a:lnTo>
                <a:close/>
              </a:path>
            </a:pathLst>
          </a:custGeom>
          <a:ln w="12192">
            <a:solidFill>
              <a:srgbClr val="2D75B6"/>
            </a:solidFill>
          </a:ln>
        </p:spPr>
        <p:txBody>
          <a:bodyPr wrap="square" lIns="0" tIns="0" rIns="0" bIns="0" rtlCol="0"/>
          <a:lstStyle/>
          <a:p>
            <a:endParaRPr/>
          </a:p>
        </p:txBody>
      </p:sp>
      <p:sp>
        <p:nvSpPr>
          <p:cNvPr id="74" name="object 24"/>
          <p:cNvSpPr txBox="1"/>
          <p:nvPr/>
        </p:nvSpPr>
        <p:spPr>
          <a:xfrm>
            <a:off x="1048918" y="972057"/>
            <a:ext cx="6240145" cy="1165063"/>
          </a:xfrm>
          <a:prstGeom prst="rect">
            <a:avLst/>
          </a:prstGeom>
        </p:spPr>
        <p:txBody>
          <a:bodyPr vert="horz" wrap="square" lIns="0" tIns="13335" rIns="0" bIns="0" rtlCol="0">
            <a:spAutoFit/>
          </a:bodyPr>
          <a:lstStyle/>
          <a:p>
            <a:pPr marL="12700">
              <a:lnSpc>
                <a:spcPct val="100000"/>
              </a:lnSpc>
              <a:spcBef>
                <a:spcPts val="105"/>
              </a:spcBef>
            </a:pPr>
            <a:r>
              <a:rPr sz="3200" spc="-130" dirty="0">
                <a:latin typeface="Arial"/>
                <a:cs typeface="Arial"/>
              </a:rPr>
              <a:t>measurement</a:t>
            </a:r>
            <a:endParaRPr sz="3200" dirty="0">
              <a:latin typeface="Arial"/>
              <a:cs typeface="Arial"/>
            </a:endParaRPr>
          </a:p>
          <a:p>
            <a:pPr marL="2828925">
              <a:lnSpc>
                <a:spcPct val="100000"/>
              </a:lnSpc>
              <a:spcBef>
                <a:spcPts val="1280"/>
              </a:spcBef>
              <a:tabLst>
                <a:tab pos="5896610" algn="l"/>
              </a:tabLst>
            </a:pPr>
            <a:r>
              <a:rPr sz="1800" spc="-60" dirty="0">
                <a:latin typeface="Arial"/>
                <a:cs typeface="Arial"/>
              </a:rPr>
              <a:t>p</a:t>
            </a:r>
            <a:r>
              <a:rPr sz="1800" dirty="0">
                <a:latin typeface="Arial"/>
                <a:cs typeface="Arial"/>
              </a:rPr>
              <a:t>r</a:t>
            </a:r>
            <a:r>
              <a:rPr sz="1800" spc="-60" dirty="0">
                <a:latin typeface="Arial"/>
                <a:cs typeface="Arial"/>
              </a:rPr>
              <a:t>o</a:t>
            </a:r>
            <a:r>
              <a:rPr sz="1800" spc="-55" dirty="0">
                <a:latin typeface="Arial"/>
                <a:cs typeface="Arial"/>
              </a:rPr>
              <a:t>b</a:t>
            </a:r>
            <a:r>
              <a:rPr sz="1800" spc="-100" dirty="0">
                <a:latin typeface="Arial"/>
                <a:cs typeface="Arial"/>
              </a:rPr>
              <a:t>a</a:t>
            </a:r>
            <a:r>
              <a:rPr sz="1800" spc="-95" dirty="0">
                <a:latin typeface="Arial"/>
                <a:cs typeface="Arial"/>
              </a:rPr>
              <a:t>b</a:t>
            </a:r>
            <a:r>
              <a:rPr sz="1800" spc="5" dirty="0">
                <a:latin typeface="Arial"/>
                <a:cs typeface="Arial"/>
              </a:rPr>
              <a:t>ility</a:t>
            </a:r>
            <a:r>
              <a:rPr sz="1800" dirty="0">
                <a:latin typeface="Arial"/>
                <a:cs typeface="Arial"/>
              </a:rPr>
              <a:t>	</a:t>
            </a:r>
            <a:r>
              <a:rPr sz="2700" spc="-195" baseline="1543" dirty="0">
                <a:latin typeface="Arial"/>
                <a:cs typeface="Arial"/>
              </a:rPr>
              <a:t>z.B.</a:t>
            </a:r>
            <a:endParaRPr sz="2700" baseline="1543" dirty="0">
              <a:latin typeface="Arial"/>
              <a:cs typeface="Arial"/>
            </a:endParaRPr>
          </a:p>
          <a:p>
            <a:pPr>
              <a:lnSpc>
                <a:spcPct val="100000"/>
              </a:lnSpc>
              <a:spcBef>
                <a:spcPts val="15"/>
              </a:spcBef>
            </a:pPr>
            <a:endParaRPr sz="1400" dirty="0">
              <a:latin typeface="Times New Roman"/>
              <a:cs typeface="Times New Roman"/>
            </a:endParaRPr>
          </a:p>
        </p:txBody>
      </p:sp>
      <p:sp>
        <p:nvSpPr>
          <p:cNvPr id="75" name="object 25"/>
          <p:cNvSpPr/>
          <p:nvPr/>
        </p:nvSpPr>
        <p:spPr>
          <a:xfrm>
            <a:off x="1954936" y="6175424"/>
            <a:ext cx="1713331" cy="484086"/>
          </a:xfrm>
          <a:prstGeom prst="rect">
            <a:avLst/>
          </a:prstGeom>
          <a:blipFill>
            <a:blip r:embed="rId12" cstate="print"/>
            <a:stretch>
              <a:fillRect/>
            </a:stretch>
          </a:blipFill>
        </p:spPr>
        <p:txBody>
          <a:bodyPr wrap="square" lIns="0" tIns="0" rIns="0" bIns="0" rtlCol="0"/>
          <a:lstStyle/>
          <a:p>
            <a:endParaRPr/>
          </a:p>
        </p:txBody>
      </p:sp>
      <p:sp>
        <p:nvSpPr>
          <p:cNvPr id="76" name="object 26"/>
          <p:cNvSpPr/>
          <p:nvPr/>
        </p:nvSpPr>
        <p:spPr>
          <a:xfrm>
            <a:off x="486574" y="3791041"/>
            <a:ext cx="381298" cy="381609"/>
          </a:xfrm>
          <a:prstGeom prst="rect">
            <a:avLst/>
          </a:prstGeom>
          <a:blipFill>
            <a:blip r:embed="rId13" cstate="print"/>
            <a:stretch>
              <a:fillRect/>
            </a:stretch>
          </a:blipFill>
        </p:spPr>
        <p:txBody>
          <a:bodyPr wrap="square" lIns="0" tIns="0" rIns="0" bIns="0" rtlCol="0"/>
          <a:lstStyle/>
          <a:p>
            <a:endParaRPr/>
          </a:p>
        </p:txBody>
      </p:sp>
      <p:sp>
        <p:nvSpPr>
          <p:cNvPr id="77" name="object 27"/>
          <p:cNvSpPr txBox="1"/>
          <p:nvPr/>
        </p:nvSpPr>
        <p:spPr>
          <a:xfrm>
            <a:off x="1004112" y="3688207"/>
            <a:ext cx="1750695" cy="513715"/>
          </a:xfrm>
          <a:prstGeom prst="rect">
            <a:avLst/>
          </a:prstGeom>
        </p:spPr>
        <p:txBody>
          <a:bodyPr vert="horz" wrap="square" lIns="0" tIns="12700" rIns="0" bIns="0" rtlCol="0">
            <a:spAutoFit/>
          </a:bodyPr>
          <a:lstStyle/>
          <a:p>
            <a:pPr marL="12700">
              <a:lnSpc>
                <a:spcPct val="100000"/>
              </a:lnSpc>
              <a:spcBef>
                <a:spcPts val="100"/>
              </a:spcBef>
            </a:pPr>
            <a:r>
              <a:rPr sz="3200" spc="-175" dirty="0">
                <a:latin typeface="Arial"/>
                <a:cs typeface="Arial"/>
              </a:rPr>
              <a:t>Hadamard</a:t>
            </a:r>
            <a:endParaRPr sz="3200" dirty="0">
              <a:latin typeface="Arial"/>
              <a:cs typeface="Arial"/>
            </a:endParaRPr>
          </a:p>
        </p:txBody>
      </p:sp>
      <p:sp>
        <p:nvSpPr>
          <p:cNvPr id="78" name="object 28"/>
          <p:cNvSpPr/>
          <p:nvPr/>
        </p:nvSpPr>
        <p:spPr>
          <a:xfrm>
            <a:off x="3037332" y="4378452"/>
            <a:ext cx="1716023" cy="1947672"/>
          </a:xfrm>
          <a:prstGeom prst="rect">
            <a:avLst/>
          </a:prstGeom>
          <a:blipFill>
            <a:blip r:embed="rId9" cstate="print"/>
            <a:stretch>
              <a:fillRect/>
            </a:stretch>
          </a:blipFill>
        </p:spPr>
        <p:txBody>
          <a:bodyPr wrap="square" lIns="0" tIns="0" rIns="0" bIns="0" rtlCol="0"/>
          <a:lstStyle/>
          <a:p>
            <a:endParaRPr/>
          </a:p>
        </p:txBody>
      </p:sp>
      <p:sp>
        <p:nvSpPr>
          <p:cNvPr id="79" name="object 29"/>
          <p:cNvSpPr/>
          <p:nvPr/>
        </p:nvSpPr>
        <p:spPr>
          <a:xfrm>
            <a:off x="3539490" y="5334889"/>
            <a:ext cx="314325" cy="309245"/>
          </a:xfrm>
          <a:custGeom>
            <a:avLst/>
            <a:gdLst/>
            <a:ahLst/>
            <a:cxnLst/>
            <a:rect l="l" t="t" r="r" b="b"/>
            <a:pathLst>
              <a:path w="314325" h="309245">
                <a:moveTo>
                  <a:pt x="41529" y="187960"/>
                </a:moveTo>
                <a:lnTo>
                  <a:pt x="0" y="308800"/>
                </a:lnTo>
                <a:lnTo>
                  <a:pt x="121665" y="269557"/>
                </a:lnTo>
                <a:lnTo>
                  <a:pt x="108058" y="255701"/>
                </a:lnTo>
                <a:lnTo>
                  <a:pt x="81280" y="255701"/>
                </a:lnTo>
                <a:lnTo>
                  <a:pt x="54610" y="228473"/>
                </a:lnTo>
                <a:lnTo>
                  <a:pt x="68216" y="215133"/>
                </a:lnTo>
                <a:lnTo>
                  <a:pt x="41529" y="187960"/>
                </a:lnTo>
                <a:close/>
              </a:path>
              <a:path w="314325" h="309245">
                <a:moveTo>
                  <a:pt x="68216" y="215133"/>
                </a:moveTo>
                <a:lnTo>
                  <a:pt x="54610" y="228473"/>
                </a:lnTo>
                <a:lnTo>
                  <a:pt x="81280" y="255701"/>
                </a:lnTo>
                <a:lnTo>
                  <a:pt x="94921" y="242325"/>
                </a:lnTo>
                <a:lnTo>
                  <a:pt x="68216" y="215133"/>
                </a:lnTo>
                <a:close/>
              </a:path>
              <a:path w="314325" h="309245">
                <a:moveTo>
                  <a:pt x="94921" y="242325"/>
                </a:moveTo>
                <a:lnTo>
                  <a:pt x="81280" y="255701"/>
                </a:lnTo>
                <a:lnTo>
                  <a:pt x="108058" y="255701"/>
                </a:lnTo>
                <a:lnTo>
                  <a:pt x="94921" y="242325"/>
                </a:lnTo>
                <a:close/>
              </a:path>
              <a:path w="314325" h="309245">
                <a:moveTo>
                  <a:pt x="287655" y="0"/>
                </a:moveTo>
                <a:lnTo>
                  <a:pt x="68216" y="215133"/>
                </a:lnTo>
                <a:lnTo>
                  <a:pt x="94921" y="242325"/>
                </a:lnTo>
                <a:lnTo>
                  <a:pt x="314325" y="27178"/>
                </a:lnTo>
                <a:lnTo>
                  <a:pt x="287655" y="0"/>
                </a:lnTo>
                <a:close/>
              </a:path>
            </a:pathLst>
          </a:custGeom>
          <a:solidFill>
            <a:srgbClr val="C00000"/>
          </a:solidFill>
        </p:spPr>
        <p:txBody>
          <a:bodyPr wrap="square" lIns="0" tIns="0" rIns="0" bIns="0" rtlCol="0"/>
          <a:lstStyle/>
          <a:p>
            <a:endParaRPr/>
          </a:p>
        </p:txBody>
      </p:sp>
      <p:sp>
        <p:nvSpPr>
          <p:cNvPr id="80" name="object 30"/>
          <p:cNvSpPr/>
          <p:nvPr/>
        </p:nvSpPr>
        <p:spPr>
          <a:xfrm>
            <a:off x="819911" y="4386071"/>
            <a:ext cx="1716024" cy="1947672"/>
          </a:xfrm>
          <a:prstGeom prst="rect">
            <a:avLst/>
          </a:prstGeom>
          <a:blipFill>
            <a:blip r:embed="rId9" cstate="print"/>
            <a:stretch>
              <a:fillRect/>
            </a:stretch>
          </a:blipFill>
        </p:spPr>
        <p:txBody>
          <a:bodyPr wrap="square" lIns="0" tIns="0" rIns="0" bIns="0" rtlCol="0"/>
          <a:lstStyle/>
          <a:p>
            <a:endParaRPr/>
          </a:p>
        </p:txBody>
      </p:sp>
      <p:sp>
        <p:nvSpPr>
          <p:cNvPr id="81" name="object 31"/>
          <p:cNvSpPr/>
          <p:nvPr/>
        </p:nvSpPr>
        <p:spPr>
          <a:xfrm>
            <a:off x="1559052" y="4563617"/>
            <a:ext cx="114300" cy="795655"/>
          </a:xfrm>
          <a:custGeom>
            <a:avLst/>
            <a:gdLst/>
            <a:ahLst/>
            <a:cxnLst/>
            <a:rect l="l" t="t" r="r" b="b"/>
            <a:pathLst>
              <a:path w="114300" h="795654">
                <a:moveTo>
                  <a:pt x="76199" y="95249"/>
                </a:moveTo>
                <a:lnTo>
                  <a:pt x="38100" y="95249"/>
                </a:lnTo>
                <a:lnTo>
                  <a:pt x="38100" y="795273"/>
                </a:lnTo>
                <a:lnTo>
                  <a:pt x="76199" y="795273"/>
                </a:lnTo>
                <a:lnTo>
                  <a:pt x="76199" y="95249"/>
                </a:lnTo>
                <a:close/>
              </a:path>
              <a:path w="114300" h="795654">
                <a:moveTo>
                  <a:pt x="57150" y="0"/>
                </a:moveTo>
                <a:lnTo>
                  <a:pt x="0" y="114299"/>
                </a:lnTo>
                <a:lnTo>
                  <a:pt x="38100" y="114299"/>
                </a:lnTo>
                <a:lnTo>
                  <a:pt x="38100" y="95249"/>
                </a:lnTo>
                <a:lnTo>
                  <a:pt x="104774" y="95249"/>
                </a:lnTo>
                <a:lnTo>
                  <a:pt x="57150" y="0"/>
                </a:lnTo>
                <a:close/>
              </a:path>
              <a:path w="114300" h="795654">
                <a:moveTo>
                  <a:pt x="104774" y="95249"/>
                </a:moveTo>
                <a:lnTo>
                  <a:pt x="76199" y="95249"/>
                </a:lnTo>
                <a:lnTo>
                  <a:pt x="76199" y="114299"/>
                </a:lnTo>
                <a:lnTo>
                  <a:pt x="114299" y="114299"/>
                </a:lnTo>
                <a:lnTo>
                  <a:pt x="104774" y="95249"/>
                </a:lnTo>
                <a:close/>
              </a:path>
            </a:pathLst>
          </a:custGeom>
          <a:solidFill>
            <a:srgbClr val="C00000"/>
          </a:solidFill>
        </p:spPr>
        <p:txBody>
          <a:bodyPr wrap="square" lIns="0" tIns="0" rIns="0" bIns="0" rtlCol="0"/>
          <a:lstStyle/>
          <a:p>
            <a:endParaRPr/>
          </a:p>
        </p:txBody>
      </p:sp>
      <p:sp>
        <p:nvSpPr>
          <p:cNvPr id="82" name="object 32"/>
          <p:cNvSpPr/>
          <p:nvPr/>
        </p:nvSpPr>
        <p:spPr>
          <a:xfrm>
            <a:off x="2583179" y="5266944"/>
            <a:ext cx="283845" cy="201295"/>
          </a:xfrm>
          <a:custGeom>
            <a:avLst/>
            <a:gdLst/>
            <a:ahLst/>
            <a:cxnLst/>
            <a:rect l="l" t="t" r="r" b="b"/>
            <a:pathLst>
              <a:path w="283844" h="201295">
                <a:moveTo>
                  <a:pt x="182880" y="0"/>
                </a:moveTo>
                <a:lnTo>
                  <a:pt x="182880" y="50291"/>
                </a:lnTo>
                <a:lnTo>
                  <a:pt x="0" y="50291"/>
                </a:lnTo>
                <a:lnTo>
                  <a:pt x="0" y="150875"/>
                </a:lnTo>
                <a:lnTo>
                  <a:pt x="182880" y="150875"/>
                </a:lnTo>
                <a:lnTo>
                  <a:pt x="182880" y="201167"/>
                </a:lnTo>
                <a:lnTo>
                  <a:pt x="283463" y="100583"/>
                </a:lnTo>
                <a:lnTo>
                  <a:pt x="182880" y="0"/>
                </a:lnTo>
                <a:close/>
              </a:path>
            </a:pathLst>
          </a:custGeom>
          <a:solidFill>
            <a:srgbClr val="2D75B6"/>
          </a:solidFill>
        </p:spPr>
        <p:txBody>
          <a:bodyPr wrap="square" lIns="0" tIns="0" rIns="0" bIns="0" rtlCol="0"/>
          <a:lstStyle/>
          <a:p>
            <a:endParaRPr/>
          </a:p>
        </p:txBody>
      </p:sp>
      <p:sp>
        <p:nvSpPr>
          <p:cNvPr id="83" name="object 33"/>
          <p:cNvSpPr/>
          <p:nvPr/>
        </p:nvSpPr>
        <p:spPr>
          <a:xfrm>
            <a:off x="2583179" y="5266944"/>
            <a:ext cx="283845" cy="201295"/>
          </a:xfrm>
          <a:custGeom>
            <a:avLst/>
            <a:gdLst/>
            <a:ahLst/>
            <a:cxnLst/>
            <a:rect l="l" t="t" r="r" b="b"/>
            <a:pathLst>
              <a:path w="283844" h="201295">
                <a:moveTo>
                  <a:pt x="0" y="50291"/>
                </a:moveTo>
                <a:lnTo>
                  <a:pt x="182880" y="50291"/>
                </a:lnTo>
                <a:lnTo>
                  <a:pt x="182880" y="0"/>
                </a:lnTo>
                <a:lnTo>
                  <a:pt x="283463" y="100583"/>
                </a:lnTo>
                <a:lnTo>
                  <a:pt x="182880" y="201167"/>
                </a:lnTo>
                <a:lnTo>
                  <a:pt x="182880" y="150875"/>
                </a:lnTo>
                <a:lnTo>
                  <a:pt x="0" y="150875"/>
                </a:lnTo>
                <a:lnTo>
                  <a:pt x="0" y="50291"/>
                </a:lnTo>
                <a:close/>
              </a:path>
            </a:pathLst>
          </a:custGeom>
          <a:ln w="12192">
            <a:solidFill>
              <a:srgbClr val="2D75B6"/>
            </a:solidFill>
          </a:ln>
        </p:spPr>
        <p:txBody>
          <a:bodyPr wrap="square" lIns="0" tIns="0" rIns="0" bIns="0" rtlCol="0"/>
          <a:lstStyle/>
          <a:p>
            <a:endParaRPr/>
          </a:p>
        </p:txBody>
      </p:sp>
      <p:sp>
        <p:nvSpPr>
          <p:cNvPr id="84" name="object 34"/>
          <p:cNvSpPr/>
          <p:nvPr/>
        </p:nvSpPr>
        <p:spPr>
          <a:xfrm>
            <a:off x="5417820" y="4017264"/>
            <a:ext cx="1069848" cy="1214628"/>
          </a:xfrm>
          <a:prstGeom prst="rect">
            <a:avLst/>
          </a:prstGeom>
          <a:blipFill>
            <a:blip r:embed="rId9" cstate="print"/>
            <a:stretch>
              <a:fillRect/>
            </a:stretch>
          </a:blipFill>
        </p:spPr>
        <p:txBody>
          <a:bodyPr wrap="square" lIns="0" tIns="0" rIns="0" bIns="0" rtlCol="0"/>
          <a:lstStyle/>
          <a:p>
            <a:endParaRPr/>
          </a:p>
        </p:txBody>
      </p:sp>
      <p:sp>
        <p:nvSpPr>
          <p:cNvPr id="85" name="object 35"/>
          <p:cNvSpPr/>
          <p:nvPr/>
        </p:nvSpPr>
        <p:spPr>
          <a:xfrm>
            <a:off x="5856732" y="4127753"/>
            <a:ext cx="114300" cy="496570"/>
          </a:xfrm>
          <a:custGeom>
            <a:avLst/>
            <a:gdLst/>
            <a:ahLst/>
            <a:cxnLst/>
            <a:rect l="l" t="t" r="r" b="b"/>
            <a:pathLst>
              <a:path w="114300" h="496570">
                <a:moveTo>
                  <a:pt x="76200" y="95250"/>
                </a:moveTo>
                <a:lnTo>
                  <a:pt x="38100" y="95250"/>
                </a:lnTo>
                <a:lnTo>
                  <a:pt x="38100" y="496189"/>
                </a:lnTo>
                <a:lnTo>
                  <a:pt x="76200" y="496189"/>
                </a:lnTo>
                <a:lnTo>
                  <a:pt x="76200" y="95250"/>
                </a:lnTo>
                <a:close/>
              </a:path>
              <a:path w="114300" h="496570">
                <a:moveTo>
                  <a:pt x="57150" y="0"/>
                </a:moveTo>
                <a:lnTo>
                  <a:pt x="0" y="114300"/>
                </a:lnTo>
                <a:lnTo>
                  <a:pt x="38100" y="114300"/>
                </a:lnTo>
                <a:lnTo>
                  <a:pt x="38100" y="95250"/>
                </a:lnTo>
                <a:lnTo>
                  <a:pt x="104775" y="95250"/>
                </a:lnTo>
                <a:lnTo>
                  <a:pt x="57150" y="0"/>
                </a:lnTo>
                <a:close/>
              </a:path>
              <a:path w="114300" h="496570">
                <a:moveTo>
                  <a:pt x="104775" y="95250"/>
                </a:moveTo>
                <a:lnTo>
                  <a:pt x="76200" y="95250"/>
                </a:lnTo>
                <a:lnTo>
                  <a:pt x="76200" y="114300"/>
                </a:lnTo>
                <a:lnTo>
                  <a:pt x="114300" y="114300"/>
                </a:lnTo>
                <a:lnTo>
                  <a:pt x="104775" y="95250"/>
                </a:lnTo>
                <a:close/>
              </a:path>
            </a:pathLst>
          </a:custGeom>
          <a:solidFill>
            <a:srgbClr val="C00000"/>
          </a:solidFill>
        </p:spPr>
        <p:txBody>
          <a:bodyPr wrap="square" lIns="0" tIns="0" rIns="0" bIns="0" rtlCol="0"/>
          <a:lstStyle/>
          <a:p>
            <a:endParaRPr/>
          </a:p>
        </p:txBody>
      </p:sp>
      <p:sp>
        <p:nvSpPr>
          <p:cNvPr id="86" name="object 36"/>
          <p:cNvSpPr/>
          <p:nvPr/>
        </p:nvSpPr>
        <p:spPr>
          <a:xfrm>
            <a:off x="4951603" y="4852923"/>
            <a:ext cx="319405" cy="242570"/>
          </a:xfrm>
          <a:custGeom>
            <a:avLst/>
            <a:gdLst/>
            <a:ahLst/>
            <a:cxnLst/>
            <a:rect l="l" t="t" r="r" b="b"/>
            <a:pathLst>
              <a:path w="319404" h="242570">
                <a:moveTo>
                  <a:pt x="185927" y="0"/>
                </a:moveTo>
                <a:lnTo>
                  <a:pt x="209296" y="43180"/>
                </a:lnTo>
                <a:lnTo>
                  <a:pt x="0" y="155956"/>
                </a:lnTo>
                <a:lnTo>
                  <a:pt x="46609" y="242443"/>
                </a:lnTo>
                <a:lnTo>
                  <a:pt x="255905" y="129667"/>
                </a:lnTo>
                <a:lnTo>
                  <a:pt x="292162" y="129667"/>
                </a:lnTo>
                <a:lnTo>
                  <a:pt x="319150" y="39877"/>
                </a:lnTo>
                <a:lnTo>
                  <a:pt x="185927" y="0"/>
                </a:lnTo>
                <a:close/>
              </a:path>
              <a:path w="319404" h="242570">
                <a:moveTo>
                  <a:pt x="292162" y="129667"/>
                </a:moveTo>
                <a:lnTo>
                  <a:pt x="255905" y="129667"/>
                </a:lnTo>
                <a:lnTo>
                  <a:pt x="279146" y="172974"/>
                </a:lnTo>
                <a:lnTo>
                  <a:pt x="292162" y="129667"/>
                </a:lnTo>
                <a:close/>
              </a:path>
            </a:pathLst>
          </a:custGeom>
          <a:solidFill>
            <a:srgbClr val="2D75B6"/>
          </a:solidFill>
        </p:spPr>
        <p:txBody>
          <a:bodyPr wrap="square" lIns="0" tIns="0" rIns="0" bIns="0" rtlCol="0"/>
          <a:lstStyle/>
          <a:p>
            <a:endParaRPr/>
          </a:p>
        </p:txBody>
      </p:sp>
      <p:sp>
        <p:nvSpPr>
          <p:cNvPr id="87" name="object 37"/>
          <p:cNvSpPr/>
          <p:nvPr/>
        </p:nvSpPr>
        <p:spPr>
          <a:xfrm>
            <a:off x="4951603" y="4852923"/>
            <a:ext cx="319405" cy="242570"/>
          </a:xfrm>
          <a:custGeom>
            <a:avLst/>
            <a:gdLst/>
            <a:ahLst/>
            <a:cxnLst/>
            <a:rect l="l" t="t" r="r" b="b"/>
            <a:pathLst>
              <a:path w="319404" h="242570">
                <a:moveTo>
                  <a:pt x="0" y="155956"/>
                </a:moveTo>
                <a:lnTo>
                  <a:pt x="209296" y="43180"/>
                </a:lnTo>
                <a:lnTo>
                  <a:pt x="185927" y="0"/>
                </a:lnTo>
                <a:lnTo>
                  <a:pt x="319150" y="39877"/>
                </a:lnTo>
                <a:lnTo>
                  <a:pt x="279146" y="172974"/>
                </a:lnTo>
                <a:lnTo>
                  <a:pt x="255905" y="129667"/>
                </a:lnTo>
                <a:lnTo>
                  <a:pt x="46609" y="242443"/>
                </a:lnTo>
                <a:lnTo>
                  <a:pt x="0" y="155956"/>
                </a:lnTo>
                <a:close/>
              </a:path>
            </a:pathLst>
          </a:custGeom>
          <a:ln w="12699">
            <a:solidFill>
              <a:srgbClr val="2D75B6"/>
            </a:solidFill>
          </a:ln>
        </p:spPr>
        <p:txBody>
          <a:bodyPr wrap="square" lIns="0" tIns="0" rIns="0" bIns="0" rtlCol="0"/>
          <a:lstStyle/>
          <a:p>
            <a:endParaRPr/>
          </a:p>
        </p:txBody>
      </p:sp>
      <p:sp>
        <p:nvSpPr>
          <p:cNvPr id="88" name="object 38"/>
          <p:cNvSpPr txBox="1"/>
          <p:nvPr/>
        </p:nvSpPr>
        <p:spPr>
          <a:xfrm>
            <a:off x="4767198" y="4569714"/>
            <a:ext cx="421005" cy="299720"/>
          </a:xfrm>
          <a:prstGeom prst="rect">
            <a:avLst/>
          </a:prstGeom>
        </p:spPr>
        <p:txBody>
          <a:bodyPr vert="horz" wrap="square" lIns="0" tIns="12700" rIns="0" bIns="0" rtlCol="0">
            <a:spAutoFit/>
          </a:bodyPr>
          <a:lstStyle/>
          <a:p>
            <a:pPr marL="12700">
              <a:lnSpc>
                <a:spcPct val="100000"/>
              </a:lnSpc>
              <a:spcBef>
                <a:spcPts val="100"/>
              </a:spcBef>
            </a:pPr>
            <a:r>
              <a:rPr sz="1800" spc="-170" dirty="0">
                <a:latin typeface="Arial"/>
                <a:cs typeface="Arial"/>
              </a:rPr>
              <a:t>50%</a:t>
            </a:r>
            <a:endParaRPr sz="1800">
              <a:latin typeface="Arial"/>
              <a:cs typeface="Arial"/>
            </a:endParaRPr>
          </a:p>
        </p:txBody>
      </p:sp>
      <p:sp>
        <p:nvSpPr>
          <p:cNvPr id="89" name="object 39"/>
          <p:cNvSpPr/>
          <p:nvPr/>
        </p:nvSpPr>
        <p:spPr>
          <a:xfrm>
            <a:off x="5417820" y="5472684"/>
            <a:ext cx="1069848" cy="1216152"/>
          </a:xfrm>
          <a:prstGeom prst="rect">
            <a:avLst/>
          </a:prstGeom>
          <a:blipFill>
            <a:blip r:embed="rId9" cstate="print"/>
            <a:stretch>
              <a:fillRect/>
            </a:stretch>
          </a:blipFill>
        </p:spPr>
        <p:txBody>
          <a:bodyPr wrap="square" lIns="0" tIns="0" rIns="0" bIns="0" rtlCol="0"/>
          <a:lstStyle/>
          <a:p>
            <a:endParaRPr/>
          </a:p>
        </p:txBody>
      </p:sp>
      <p:sp>
        <p:nvSpPr>
          <p:cNvPr id="90" name="object 40"/>
          <p:cNvSpPr/>
          <p:nvPr/>
        </p:nvSpPr>
        <p:spPr>
          <a:xfrm>
            <a:off x="5856732" y="6079997"/>
            <a:ext cx="114300" cy="497205"/>
          </a:xfrm>
          <a:custGeom>
            <a:avLst/>
            <a:gdLst/>
            <a:ahLst/>
            <a:cxnLst/>
            <a:rect l="l" t="t" r="r" b="b"/>
            <a:pathLst>
              <a:path w="114300" h="497204">
                <a:moveTo>
                  <a:pt x="38100" y="382659"/>
                </a:moveTo>
                <a:lnTo>
                  <a:pt x="0" y="382663"/>
                </a:lnTo>
                <a:lnTo>
                  <a:pt x="57150" y="496950"/>
                </a:lnTo>
                <a:lnTo>
                  <a:pt x="104775" y="401700"/>
                </a:lnTo>
                <a:lnTo>
                  <a:pt x="38100" y="401700"/>
                </a:lnTo>
                <a:lnTo>
                  <a:pt x="38100" y="382659"/>
                </a:lnTo>
                <a:close/>
              </a:path>
              <a:path w="114300" h="497204">
                <a:moveTo>
                  <a:pt x="76200" y="382655"/>
                </a:moveTo>
                <a:lnTo>
                  <a:pt x="38100" y="382659"/>
                </a:lnTo>
                <a:lnTo>
                  <a:pt x="38100" y="401700"/>
                </a:lnTo>
                <a:lnTo>
                  <a:pt x="76200" y="401700"/>
                </a:lnTo>
                <a:lnTo>
                  <a:pt x="76200" y="382655"/>
                </a:lnTo>
                <a:close/>
              </a:path>
              <a:path w="114300" h="497204">
                <a:moveTo>
                  <a:pt x="114300" y="382650"/>
                </a:moveTo>
                <a:lnTo>
                  <a:pt x="76200" y="382655"/>
                </a:lnTo>
                <a:lnTo>
                  <a:pt x="76200" y="401700"/>
                </a:lnTo>
                <a:lnTo>
                  <a:pt x="104775" y="401700"/>
                </a:lnTo>
                <a:lnTo>
                  <a:pt x="114300" y="382650"/>
                </a:lnTo>
                <a:close/>
              </a:path>
              <a:path w="114300" h="497204">
                <a:moveTo>
                  <a:pt x="76200" y="0"/>
                </a:moveTo>
                <a:lnTo>
                  <a:pt x="38100" y="0"/>
                </a:lnTo>
                <a:lnTo>
                  <a:pt x="38100" y="382659"/>
                </a:lnTo>
                <a:lnTo>
                  <a:pt x="76200" y="382655"/>
                </a:lnTo>
                <a:lnTo>
                  <a:pt x="76200" y="0"/>
                </a:lnTo>
                <a:close/>
              </a:path>
            </a:pathLst>
          </a:custGeom>
          <a:solidFill>
            <a:srgbClr val="C00000"/>
          </a:solidFill>
        </p:spPr>
        <p:txBody>
          <a:bodyPr wrap="square" lIns="0" tIns="0" rIns="0" bIns="0" rtlCol="0"/>
          <a:lstStyle/>
          <a:p>
            <a:endParaRPr/>
          </a:p>
        </p:txBody>
      </p:sp>
      <p:sp>
        <p:nvSpPr>
          <p:cNvPr id="91" name="object 41"/>
          <p:cNvSpPr/>
          <p:nvPr/>
        </p:nvSpPr>
        <p:spPr>
          <a:xfrm>
            <a:off x="4946269" y="5626608"/>
            <a:ext cx="325755" cy="245110"/>
          </a:xfrm>
          <a:custGeom>
            <a:avLst/>
            <a:gdLst/>
            <a:ahLst/>
            <a:cxnLst/>
            <a:rect l="l" t="t" r="r" b="b"/>
            <a:pathLst>
              <a:path w="325754" h="245110">
                <a:moveTo>
                  <a:pt x="46100" y="0"/>
                </a:moveTo>
                <a:lnTo>
                  <a:pt x="0" y="86779"/>
                </a:lnTo>
                <a:lnTo>
                  <a:pt x="215391" y="201282"/>
                </a:lnTo>
                <a:lnTo>
                  <a:pt x="192277" y="244678"/>
                </a:lnTo>
                <a:lnTo>
                  <a:pt x="325246" y="204038"/>
                </a:lnTo>
                <a:lnTo>
                  <a:pt x="297875" y="114515"/>
                </a:lnTo>
                <a:lnTo>
                  <a:pt x="261492" y="114515"/>
                </a:lnTo>
                <a:lnTo>
                  <a:pt x="46100" y="0"/>
                </a:lnTo>
                <a:close/>
              </a:path>
              <a:path w="325754" h="245110">
                <a:moveTo>
                  <a:pt x="284606" y="71119"/>
                </a:moveTo>
                <a:lnTo>
                  <a:pt x="261492" y="114515"/>
                </a:lnTo>
                <a:lnTo>
                  <a:pt x="297875" y="114515"/>
                </a:lnTo>
                <a:lnTo>
                  <a:pt x="284606" y="71119"/>
                </a:lnTo>
                <a:close/>
              </a:path>
            </a:pathLst>
          </a:custGeom>
          <a:solidFill>
            <a:srgbClr val="2D75B6"/>
          </a:solidFill>
        </p:spPr>
        <p:txBody>
          <a:bodyPr wrap="square" lIns="0" tIns="0" rIns="0" bIns="0" rtlCol="0"/>
          <a:lstStyle/>
          <a:p>
            <a:endParaRPr/>
          </a:p>
        </p:txBody>
      </p:sp>
      <p:sp>
        <p:nvSpPr>
          <p:cNvPr id="92" name="object 42"/>
          <p:cNvSpPr/>
          <p:nvPr/>
        </p:nvSpPr>
        <p:spPr>
          <a:xfrm>
            <a:off x="4946269" y="5626608"/>
            <a:ext cx="325755" cy="245110"/>
          </a:xfrm>
          <a:custGeom>
            <a:avLst/>
            <a:gdLst/>
            <a:ahLst/>
            <a:cxnLst/>
            <a:rect l="l" t="t" r="r" b="b"/>
            <a:pathLst>
              <a:path w="325754" h="245110">
                <a:moveTo>
                  <a:pt x="46100" y="0"/>
                </a:moveTo>
                <a:lnTo>
                  <a:pt x="261492" y="114515"/>
                </a:lnTo>
                <a:lnTo>
                  <a:pt x="284606" y="71119"/>
                </a:lnTo>
                <a:lnTo>
                  <a:pt x="325246" y="204038"/>
                </a:lnTo>
                <a:lnTo>
                  <a:pt x="192277" y="244678"/>
                </a:lnTo>
                <a:lnTo>
                  <a:pt x="215391" y="201282"/>
                </a:lnTo>
                <a:lnTo>
                  <a:pt x="0" y="86779"/>
                </a:lnTo>
                <a:lnTo>
                  <a:pt x="46100" y="0"/>
                </a:lnTo>
                <a:close/>
              </a:path>
            </a:pathLst>
          </a:custGeom>
          <a:ln w="12699">
            <a:solidFill>
              <a:srgbClr val="2D75B6"/>
            </a:solidFill>
          </a:ln>
        </p:spPr>
        <p:txBody>
          <a:bodyPr wrap="square" lIns="0" tIns="0" rIns="0" bIns="0" rtlCol="0"/>
          <a:lstStyle/>
          <a:p>
            <a:endParaRPr/>
          </a:p>
        </p:txBody>
      </p:sp>
      <p:sp>
        <p:nvSpPr>
          <p:cNvPr id="93" name="object 43"/>
          <p:cNvSpPr txBox="1"/>
          <p:nvPr/>
        </p:nvSpPr>
        <p:spPr>
          <a:xfrm>
            <a:off x="4770246" y="5840069"/>
            <a:ext cx="421005" cy="299720"/>
          </a:xfrm>
          <a:prstGeom prst="rect">
            <a:avLst/>
          </a:prstGeom>
        </p:spPr>
        <p:txBody>
          <a:bodyPr vert="horz" wrap="square" lIns="0" tIns="12700" rIns="0" bIns="0" rtlCol="0">
            <a:spAutoFit/>
          </a:bodyPr>
          <a:lstStyle/>
          <a:p>
            <a:pPr marL="12700">
              <a:lnSpc>
                <a:spcPct val="100000"/>
              </a:lnSpc>
              <a:spcBef>
                <a:spcPts val="100"/>
              </a:spcBef>
            </a:pPr>
            <a:r>
              <a:rPr sz="1800" spc="-170" dirty="0">
                <a:latin typeface="Arial"/>
                <a:cs typeface="Arial"/>
              </a:rPr>
              <a:t>50%</a:t>
            </a:r>
            <a:endParaRPr sz="1800">
              <a:latin typeface="Arial"/>
              <a:cs typeface="Arial"/>
            </a:endParaRPr>
          </a:p>
        </p:txBody>
      </p:sp>
      <p:sp>
        <p:nvSpPr>
          <p:cNvPr id="94" name="object 44"/>
          <p:cNvSpPr txBox="1"/>
          <p:nvPr/>
        </p:nvSpPr>
        <p:spPr>
          <a:xfrm>
            <a:off x="3200780" y="3779265"/>
            <a:ext cx="2233295" cy="640715"/>
          </a:xfrm>
          <a:prstGeom prst="rect">
            <a:avLst/>
          </a:prstGeom>
        </p:spPr>
        <p:txBody>
          <a:bodyPr vert="horz" wrap="square" lIns="0" tIns="45720" rIns="0" bIns="0" rtlCol="0">
            <a:spAutoFit/>
          </a:bodyPr>
          <a:lstStyle/>
          <a:p>
            <a:pPr marL="12700">
              <a:lnSpc>
                <a:spcPct val="100000"/>
              </a:lnSpc>
              <a:spcBef>
                <a:spcPts val="360"/>
              </a:spcBef>
            </a:pPr>
            <a:r>
              <a:rPr sz="1800" spc="-85" dirty="0">
                <a:latin typeface="Arial"/>
                <a:cs typeface="Arial"/>
              </a:rPr>
              <a:t>creates</a:t>
            </a:r>
            <a:r>
              <a:rPr sz="1800" spc="-100" dirty="0">
                <a:latin typeface="Arial"/>
                <a:cs typeface="Arial"/>
              </a:rPr>
              <a:t> </a:t>
            </a:r>
            <a:r>
              <a:rPr sz="1800" spc="-55" dirty="0">
                <a:latin typeface="Arial"/>
                <a:cs typeface="Arial"/>
              </a:rPr>
              <a:t>superposition</a:t>
            </a:r>
            <a:endParaRPr sz="1800" dirty="0">
              <a:latin typeface="Arial"/>
              <a:cs typeface="Arial"/>
            </a:endParaRPr>
          </a:p>
          <a:p>
            <a:pPr marL="897890">
              <a:lnSpc>
                <a:spcPct val="100000"/>
              </a:lnSpc>
              <a:spcBef>
                <a:spcPts val="265"/>
              </a:spcBef>
            </a:pPr>
            <a:r>
              <a:rPr sz="1800" b="1" spc="-335" dirty="0">
                <a:latin typeface="DejaVu Sans"/>
                <a:cs typeface="DejaVu Sans"/>
              </a:rPr>
              <a:t>measurement</a:t>
            </a:r>
            <a:endParaRPr sz="1800" dirty="0">
              <a:latin typeface="DejaVu Sans"/>
              <a:cs typeface="DejaVu Sans"/>
            </a:endParaRPr>
          </a:p>
        </p:txBody>
      </p:sp>
      <p:sp>
        <p:nvSpPr>
          <p:cNvPr id="95" name="object 45"/>
          <p:cNvSpPr txBox="1"/>
          <p:nvPr/>
        </p:nvSpPr>
        <p:spPr>
          <a:xfrm>
            <a:off x="7167753" y="6149746"/>
            <a:ext cx="368617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C00000"/>
                </a:solidFill>
                <a:latin typeface="Arial"/>
                <a:cs typeface="Arial"/>
              </a:rPr>
              <a:t>→ </a:t>
            </a:r>
            <a:r>
              <a:rPr sz="2200" b="1" spc="-365" dirty="0">
                <a:solidFill>
                  <a:srgbClr val="C00000"/>
                </a:solidFill>
                <a:latin typeface="DejaVu Sans"/>
                <a:cs typeface="DejaVu Sans"/>
              </a:rPr>
              <a:t>no </a:t>
            </a:r>
            <a:r>
              <a:rPr sz="2200" b="1" spc="-350" dirty="0">
                <a:solidFill>
                  <a:srgbClr val="C00000"/>
                </a:solidFill>
                <a:latin typeface="DejaVu Sans"/>
                <a:cs typeface="DejaVu Sans"/>
              </a:rPr>
              <a:t>classical </a:t>
            </a:r>
            <a:r>
              <a:rPr sz="2200" b="1" spc="-355" dirty="0">
                <a:solidFill>
                  <a:srgbClr val="C00000"/>
                </a:solidFill>
                <a:latin typeface="DejaVu Sans"/>
                <a:cs typeface="DejaVu Sans"/>
              </a:rPr>
              <a:t>equivalent</a:t>
            </a:r>
            <a:r>
              <a:rPr sz="2200" b="1" spc="-100" dirty="0">
                <a:solidFill>
                  <a:srgbClr val="C00000"/>
                </a:solidFill>
                <a:latin typeface="DejaVu Sans"/>
                <a:cs typeface="DejaVu Sans"/>
              </a:rPr>
              <a:t> </a:t>
            </a:r>
            <a:r>
              <a:rPr sz="2200" b="1" spc="-375" dirty="0">
                <a:solidFill>
                  <a:srgbClr val="C00000"/>
                </a:solidFill>
                <a:latin typeface="DejaVu Sans"/>
                <a:cs typeface="DejaVu Sans"/>
              </a:rPr>
              <a:t>exists</a:t>
            </a:r>
            <a:endParaRPr sz="2200" dirty="0">
              <a:latin typeface="DejaVu Sans"/>
              <a:cs typeface="DejaVu Sans"/>
            </a:endParaRPr>
          </a:p>
        </p:txBody>
      </p:sp>
      <p:sp>
        <p:nvSpPr>
          <p:cNvPr id="96" name="object 46"/>
          <p:cNvSpPr/>
          <p:nvPr/>
        </p:nvSpPr>
        <p:spPr>
          <a:xfrm>
            <a:off x="7157129" y="4640579"/>
            <a:ext cx="2024680" cy="1215337"/>
          </a:xfrm>
          <a:prstGeom prst="rect">
            <a:avLst/>
          </a:prstGeom>
          <a:blipFill>
            <a:blip r:embed="rId14" cstate="print"/>
            <a:stretch>
              <a:fillRect/>
            </a:stretch>
          </a:blipFill>
        </p:spPr>
        <p:txBody>
          <a:bodyPr wrap="square" lIns="0" tIns="0" rIns="0" bIns="0" rtlCol="0"/>
          <a:lstStyle/>
          <a:p>
            <a:endParaRPr/>
          </a:p>
        </p:txBody>
      </p:sp>
      <p:sp>
        <p:nvSpPr>
          <p:cNvPr id="97" name="object 47"/>
          <p:cNvSpPr/>
          <p:nvPr/>
        </p:nvSpPr>
        <p:spPr>
          <a:xfrm>
            <a:off x="6780694" y="3791041"/>
            <a:ext cx="381298" cy="381609"/>
          </a:xfrm>
          <a:prstGeom prst="rect">
            <a:avLst/>
          </a:prstGeom>
          <a:blipFill>
            <a:blip r:embed="rId15" cstate="print"/>
            <a:stretch>
              <a:fillRect/>
            </a:stretch>
          </a:blipFill>
        </p:spPr>
        <p:txBody>
          <a:bodyPr wrap="square" lIns="0" tIns="0" rIns="0" bIns="0" rtlCol="0"/>
          <a:lstStyle/>
          <a:p>
            <a:endParaRPr/>
          </a:p>
        </p:txBody>
      </p:sp>
      <p:sp>
        <p:nvSpPr>
          <p:cNvPr id="98" name="object 48"/>
          <p:cNvSpPr txBox="1"/>
          <p:nvPr/>
        </p:nvSpPr>
        <p:spPr>
          <a:xfrm>
            <a:off x="7312279" y="3688207"/>
            <a:ext cx="2553335" cy="513715"/>
          </a:xfrm>
          <a:prstGeom prst="rect">
            <a:avLst/>
          </a:prstGeom>
        </p:spPr>
        <p:txBody>
          <a:bodyPr vert="horz" wrap="square" lIns="0" tIns="12700" rIns="0" bIns="0" rtlCol="0">
            <a:spAutoFit/>
          </a:bodyPr>
          <a:lstStyle/>
          <a:p>
            <a:pPr marL="12700">
              <a:lnSpc>
                <a:spcPct val="100000"/>
              </a:lnSpc>
              <a:spcBef>
                <a:spcPts val="100"/>
              </a:spcBef>
            </a:pPr>
            <a:r>
              <a:rPr sz="3200" spc="-135" dirty="0">
                <a:latin typeface="Arial"/>
                <a:cs typeface="Arial"/>
              </a:rPr>
              <a:t>controlled-NOT</a:t>
            </a:r>
            <a:endParaRPr sz="3200" dirty="0">
              <a:latin typeface="Arial"/>
              <a:cs typeface="Arial"/>
            </a:endParaRPr>
          </a:p>
        </p:txBody>
      </p:sp>
      <p:sp>
        <p:nvSpPr>
          <p:cNvPr id="99" name="object 49"/>
          <p:cNvSpPr/>
          <p:nvPr/>
        </p:nvSpPr>
        <p:spPr>
          <a:xfrm>
            <a:off x="9992868" y="4642103"/>
            <a:ext cx="1923287" cy="943356"/>
          </a:xfrm>
          <a:prstGeom prst="rect">
            <a:avLst/>
          </a:prstGeom>
          <a:blipFill>
            <a:blip r:embed="rId16" cstate="print"/>
            <a:stretch>
              <a:fillRect/>
            </a:stretch>
          </a:blipFill>
        </p:spPr>
        <p:txBody>
          <a:bodyPr wrap="square" lIns="0" tIns="0" rIns="0" bIns="0" rtlCol="0"/>
          <a:lstStyle/>
          <a:p>
            <a:endParaRPr/>
          </a:p>
        </p:txBody>
      </p:sp>
      <p:sp>
        <p:nvSpPr>
          <p:cNvPr id="100" name="object 50"/>
          <p:cNvSpPr txBox="1"/>
          <p:nvPr/>
        </p:nvSpPr>
        <p:spPr>
          <a:xfrm>
            <a:off x="9394697" y="4192904"/>
            <a:ext cx="1656080" cy="635000"/>
          </a:xfrm>
          <a:prstGeom prst="rect">
            <a:avLst/>
          </a:prstGeom>
        </p:spPr>
        <p:txBody>
          <a:bodyPr vert="horz" wrap="square" lIns="0" tIns="43180" rIns="0" bIns="0" rtlCol="0">
            <a:spAutoFit/>
          </a:bodyPr>
          <a:lstStyle/>
          <a:p>
            <a:pPr marL="12700">
              <a:lnSpc>
                <a:spcPct val="100000"/>
              </a:lnSpc>
              <a:spcBef>
                <a:spcPts val="340"/>
              </a:spcBef>
            </a:pPr>
            <a:r>
              <a:rPr sz="1800" spc="5" dirty="0">
                <a:latin typeface="Arial"/>
                <a:cs typeface="Arial"/>
              </a:rPr>
              <a:t>for</a:t>
            </a:r>
            <a:r>
              <a:rPr sz="1800" spc="-145" dirty="0">
                <a:latin typeface="Arial"/>
                <a:cs typeface="Arial"/>
              </a:rPr>
              <a:t> </a:t>
            </a:r>
            <a:r>
              <a:rPr sz="1800" spc="-55" dirty="0">
                <a:latin typeface="Arial"/>
                <a:cs typeface="Arial"/>
              </a:rPr>
              <a:t>entanglement</a:t>
            </a:r>
            <a:endParaRPr sz="1800">
              <a:latin typeface="Arial"/>
              <a:cs typeface="Arial"/>
            </a:endParaRPr>
          </a:p>
          <a:p>
            <a:pPr marL="147955">
              <a:lnSpc>
                <a:spcPct val="100000"/>
              </a:lnSpc>
              <a:spcBef>
                <a:spcPts val="240"/>
              </a:spcBef>
            </a:pPr>
            <a:r>
              <a:rPr sz="1800" spc="-85" dirty="0">
                <a:latin typeface="Arial"/>
                <a:cs typeface="Arial"/>
              </a:rPr>
              <a:t>e.g.</a:t>
            </a:r>
            <a:endParaRPr sz="1800">
              <a:latin typeface="Arial"/>
              <a:cs typeface="Arial"/>
            </a:endParaRPr>
          </a:p>
        </p:txBody>
      </p:sp>
      <p:sp>
        <p:nvSpPr>
          <p:cNvPr id="101" name="object 51"/>
          <p:cNvSpPr/>
          <p:nvPr/>
        </p:nvSpPr>
        <p:spPr>
          <a:xfrm>
            <a:off x="10177144" y="5935675"/>
            <a:ext cx="277495" cy="0"/>
          </a:xfrm>
          <a:custGeom>
            <a:avLst/>
            <a:gdLst/>
            <a:ahLst/>
            <a:cxnLst/>
            <a:rect l="l" t="t" r="r" b="b"/>
            <a:pathLst>
              <a:path w="277495">
                <a:moveTo>
                  <a:pt x="0" y="0"/>
                </a:moveTo>
                <a:lnTo>
                  <a:pt x="277368" y="0"/>
                </a:lnTo>
              </a:path>
            </a:pathLst>
          </a:custGeom>
          <a:ln w="15240">
            <a:solidFill>
              <a:srgbClr val="7E7E7E"/>
            </a:solidFill>
          </a:ln>
        </p:spPr>
        <p:txBody>
          <a:bodyPr wrap="square" lIns="0" tIns="0" rIns="0" bIns="0" rtlCol="0"/>
          <a:lstStyle/>
          <a:p>
            <a:endParaRPr/>
          </a:p>
        </p:txBody>
      </p:sp>
      <p:sp>
        <p:nvSpPr>
          <p:cNvPr id="102" name="object 52"/>
          <p:cNvSpPr/>
          <p:nvPr/>
        </p:nvSpPr>
        <p:spPr>
          <a:xfrm>
            <a:off x="10181081" y="5987288"/>
            <a:ext cx="273685" cy="220345"/>
          </a:xfrm>
          <a:custGeom>
            <a:avLst/>
            <a:gdLst/>
            <a:ahLst/>
            <a:cxnLst/>
            <a:rect l="l" t="t" r="r" b="b"/>
            <a:pathLst>
              <a:path w="273684" h="220345">
                <a:moveTo>
                  <a:pt x="44189" y="120662"/>
                </a:moveTo>
                <a:lnTo>
                  <a:pt x="22225" y="120662"/>
                </a:lnTo>
                <a:lnTo>
                  <a:pt x="68452" y="220002"/>
                </a:lnTo>
                <a:lnTo>
                  <a:pt x="79375" y="220002"/>
                </a:lnTo>
                <a:lnTo>
                  <a:pt x="87984" y="190538"/>
                </a:lnTo>
                <a:lnTo>
                  <a:pt x="75946" y="190538"/>
                </a:lnTo>
                <a:lnTo>
                  <a:pt x="44189" y="120662"/>
                </a:lnTo>
                <a:close/>
              </a:path>
              <a:path w="273684" h="220345">
                <a:moveTo>
                  <a:pt x="159639" y="0"/>
                </a:moveTo>
                <a:lnTo>
                  <a:pt x="131064" y="0"/>
                </a:lnTo>
                <a:lnTo>
                  <a:pt x="75946" y="190538"/>
                </a:lnTo>
                <a:lnTo>
                  <a:pt x="87984" y="190538"/>
                </a:lnTo>
                <a:lnTo>
                  <a:pt x="139319" y="14846"/>
                </a:lnTo>
                <a:lnTo>
                  <a:pt x="273431" y="14846"/>
                </a:lnTo>
                <a:lnTo>
                  <a:pt x="273431" y="203"/>
                </a:lnTo>
                <a:lnTo>
                  <a:pt x="159639" y="203"/>
                </a:lnTo>
                <a:lnTo>
                  <a:pt x="159639" y="0"/>
                </a:lnTo>
                <a:close/>
              </a:path>
              <a:path w="273684" h="220345">
                <a:moveTo>
                  <a:pt x="36575" y="103911"/>
                </a:moveTo>
                <a:lnTo>
                  <a:pt x="0" y="120662"/>
                </a:lnTo>
                <a:lnTo>
                  <a:pt x="3428" y="129032"/>
                </a:lnTo>
                <a:lnTo>
                  <a:pt x="22225" y="120662"/>
                </a:lnTo>
                <a:lnTo>
                  <a:pt x="44189" y="120662"/>
                </a:lnTo>
                <a:lnTo>
                  <a:pt x="36575" y="103911"/>
                </a:lnTo>
                <a:close/>
              </a:path>
              <a:path w="273684" h="220345">
                <a:moveTo>
                  <a:pt x="273431" y="14846"/>
                </a:moveTo>
                <a:lnTo>
                  <a:pt x="146939" y="14846"/>
                </a:lnTo>
                <a:lnTo>
                  <a:pt x="146939" y="15443"/>
                </a:lnTo>
                <a:lnTo>
                  <a:pt x="273431" y="15443"/>
                </a:lnTo>
                <a:lnTo>
                  <a:pt x="273431" y="14846"/>
                </a:lnTo>
                <a:close/>
              </a:path>
            </a:pathLst>
          </a:custGeom>
          <a:solidFill>
            <a:srgbClr val="7E7E7E"/>
          </a:solidFill>
        </p:spPr>
        <p:txBody>
          <a:bodyPr wrap="square" lIns="0" tIns="0" rIns="0" bIns="0" rtlCol="0"/>
          <a:lstStyle/>
          <a:p>
            <a:endParaRPr/>
          </a:p>
        </p:txBody>
      </p:sp>
      <p:sp>
        <p:nvSpPr>
          <p:cNvPr id="103" name="object 53"/>
          <p:cNvSpPr txBox="1"/>
          <p:nvPr/>
        </p:nvSpPr>
        <p:spPr>
          <a:xfrm>
            <a:off x="9548621" y="5587085"/>
            <a:ext cx="2240915" cy="661670"/>
          </a:xfrm>
          <a:prstGeom prst="rect">
            <a:avLst/>
          </a:prstGeom>
        </p:spPr>
        <p:txBody>
          <a:bodyPr vert="horz" wrap="square" lIns="0" tIns="12700" rIns="0" bIns="0" rtlCol="0">
            <a:spAutoFit/>
          </a:bodyPr>
          <a:lstStyle/>
          <a:p>
            <a:pPr marL="704215">
              <a:lnSpc>
                <a:spcPts val="1764"/>
              </a:lnSpc>
              <a:spcBef>
                <a:spcPts val="100"/>
              </a:spcBef>
            </a:pPr>
            <a:r>
              <a:rPr sz="1800" spc="-150" dirty="0">
                <a:solidFill>
                  <a:srgbClr val="7E7E7E"/>
                </a:solidFill>
                <a:latin typeface="DejaVu Sans"/>
                <a:cs typeface="DejaVu Sans"/>
              </a:rPr>
              <a:t>1</a:t>
            </a:r>
            <a:endParaRPr sz="1800" dirty="0">
              <a:latin typeface="DejaVu Sans"/>
              <a:cs typeface="DejaVu Sans"/>
            </a:endParaRPr>
          </a:p>
          <a:p>
            <a:pPr marL="12700">
              <a:lnSpc>
                <a:spcPts val="1425"/>
              </a:lnSpc>
              <a:tabLst>
                <a:tab pos="944880" algn="l"/>
              </a:tabLst>
            </a:pPr>
            <a:r>
              <a:rPr sz="1800" spc="-180" dirty="0">
                <a:solidFill>
                  <a:srgbClr val="7E7E7E"/>
                </a:solidFill>
                <a:latin typeface="DejaVu Sans"/>
                <a:cs typeface="DejaVu Sans"/>
              </a:rPr>
              <a:t>|𝜓</a:t>
            </a:r>
            <a:r>
              <a:rPr sz="2700" spc="-270" baseline="1543" dirty="0">
                <a:solidFill>
                  <a:srgbClr val="7E7E7E"/>
                </a:solidFill>
                <a:latin typeface="DejaVu Sans"/>
                <a:cs typeface="DejaVu Sans"/>
              </a:rPr>
              <a:t>ۧ</a:t>
            </a:r>
            <a:r>
              <a:rPr sz="2700" spc="-120" baseline="1543" dirty="0">
                <a:solidFill>
                  <a:srgbClr val="7E7E7E"/>
                </a:solidFill>
                <a:latin typeface="DejaVu Sans"/>
                <a:cs typeface="DejaVu Sans"/>
              </a:rPr>
              <a:t> </a:t>
            </a:r>
            <a:r>
              <a:rPr sz="1800" spc="-165" dirty="0">
                <a:solidFill>
                  <a:srgbClr val="7E7E7E"/>
                </a:solidFill>
                <a:latin typeface="DejaVu Sans"/>
                <a:cs typeface="DejaVu Sans"/>
              </a:rPr>
              <a:t>=	</a:t>
            </a:r>
            <a:r>
              <a:rPr sz="1800" spc="-204" dirty="0">
                <a:solidFill>
                  <a:srgbClr val="7E7E7E"/>
                </a:solidFill>
                <a:latin typeface="DejaVu Sans"/>
                <a:cs typeface="DejaVu Sans"/>
              </a:rPr>
              <a:t>(|00</a:t>
            </a:r>
            <a:r>
              <a:rPr sz="2700" spc="-307" baseline="1543" dirty="0">
                <a:solidFill>
                  <a:srgbClr val="7E7E7E"/>
                </a:solidFill>
                <a:latin typeface="DejaVu Sans"/>
                <a:cs typeface="DejaVu Sans"/>
              </a:rPr>
              <a:t>ۧ </a:t>
            </a:r>
            <a:r>
              <a:rPr sz="1800" spc="-165" dirty="0">
                <a:solidFill>
                  <a:srgbClr val="7E7E7E"/>
                </a:solidFill>
                <a:latin typeface="DejaVu Sans"/>
                <a:cs typeface="DejaVu Sans"/>
              </a:rPr>
              <a:t>+</a:t>
            </a:r>
            <a:r>
              <a:rPr sz="1800" spc="-175" dirty="0">
                <a:solidFill>
                  <a:srgbClr val="7E7E7E"/>
                </a:solidFill>
                <a:latin typeface="DejaVu Sans"/>
                <a:cs typeface="DejaVu Sans"/>
              </a:rPr>
              <a:t> </a:t>
            </a:r>
            <a:r>
              <a:rPr sz="1800" spc="-365" dirty="0">
                <a:solidFill>
                  <a:srgbClr val="7E7E7E"/>
                </a:solidFill>
                <a:latin typeface="DejaVu Sans"/>
                <a:cs typeface="DejaVu Sans"/>
              </a:rPr>
              <a:t>|11</a:t>
            </a:r>
            <a:r>
              <a:rPr sz="2700" spc="-547" baseline="1543" dirty="0">
                <a:solidFill>
                  <a:srgbClr val="7E7E7E"/>
                </a:solidFill>
                <a:latin typeface="DejaVu Sans"/>
                <a:cs typeface="DejaVu Sans"/>
              </a:rPr>
              <a:t>ۧ</a:t>
            </a:r>
            <a:r>
              <a:rPr sz="1800" spc="-365" dirty="0">
                <a:solidFill>
                  <a:srgbClr val="7E7E7E"/>
                </a:solidFill>
                <a:latin typeface="DejaVu Sans"/>
                <a:cs typeface="DejaVu Sans"/>
              </a:rPr>
              <a:t>)</a:t>
            </a:r>
            <a:endParaRPr sz="1800" dirty="0">
              <a:latin typeface="DejaVu Sans"/>
              <a:cs typeface="DejaVu Sans"/>
            </a:endParaRPr>
          </a:p>
          <a:p>
            <a:pPr marR="544195" algn="ctr">
              <a:lnSpc>
                <a:spcPts val="1820"/>
              </a:lnSpc>
            </a:pPr>
            <a:r>
              <a:rPr sz="1800" spc="-150" dirty="0">
                <a:solidFill>
                  <a:srgbClr val="7E7E7E"/>
                </a:solidFill>
                <a:latin typeface="DejaVu Sans"/>
                <a:cs typeface="DejaVu Sans"/>
              </a:rPr>
              <a:t>2</a:t>
            </a:r>
            <a:endParaRPr sz="1800" dirty="0">
              <a:latin typeface="DejaVu Sans"/>
              <a:cs typeface="DejaVu Sans"/>
            </a:endParaRPr>
          </a:p>
        </p:txBody>
      </p:sp>
      <p:sp>
        <p:nvSpPr>
          <p:cNvPr id="106" name="object 54"/>
          <p:cNvSpPr txBox="1"/>
          <p:nvPr/>
        </p:nvSpPr>
        <p:spPr>
          <a:xfrm>
            <a:off x="7231506" y="4224908"/>
            <a:ext cx="150558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Arial"/>
                <a:cs typeface="Arial"/>
              </a:rPr>
              <a:t>„quantum</a:t>
            </a:r>
            <a:r>
              <a:rPr sz="1800" spc="-145" dirty="0">
                <a:latin typeface="Arial"/>
                <a:cs typeface="Arial"/>
              </a:rPr>
              <a:t> </a:t>
            </a:r>
            <a:r>
              <a:rPr sz="1800" spc="-180" dirty="0">
                <a:latin typeface="Arial"/>
                <a:cs typeface="Arial"/>
              </a:rPr>
              <a:t>XOR“</a:t>
            </a:r>
            <a:endParaRPr sz="1800">
              <a:latin typeface="Arial"/>
              <a:cs typeface="Arial"/>
            </a:endParaRPr>
          </a:p>
        </p:txBody>
      </p:sp>
      <p:sp>
        <p:nvSpPr>
          <p:cNvPr id="8" name="正方形/長方形 7"/>
          <p:cNvSpPr/>
          <p:nvPr/>
        </p:nvSpPr>
        <p:spPr>
          <a:xfrm>
            <a:off x="3037079" y="2054082"/>
            <a:ext cx="1160895" cy="369332"/>
          </a:xfrm>
          <a:prstGeom prst="rect">
            <a:avLst/>
          </a:prstGeom>
        </p:spPr>
        <p:txBody>
          <a:bodyPr wrap="none">
            <a:spAutoFit/>
          </a:bodyPr>
          <a:lstStyle/>
          <a:p>
            <a:r>
              <a:rPr lang="en-US" altLang="ja-JP" dirty="0"/>
              <a:t>either |0</a:t>
            </a:r>
            <a:r>
              <a:rPr lang="ar-AE" altLang="ja-JP" dirty="0"/>
              <a:t>ۧ</a:t>
            </a:r>
          </a:p>
        </p:txBody>
      </p:sp>
      <p:sp>
        <p:nvSpPr>
          <p:cNvPr id="9" name="正方形/長方形 8"/>
          <p:cNvSpPr/>
          <p:nvPr/>
        </p:nvSpPr>
        <p:spPr>
          <a:xfrm>
            <a:off x="3106614" y="2773526"/>
            <a:ext cx="800219" cy="369332"/>
          </a:xfrm>
          <a:prstGeom prst="rect">
            <a:avLst/>
          </a:prstGeom>
        </p:spPr>
        <p:txBody>
          <a:bodyPr wrap="none">
            <a:spAutoFit/>
          </a:bodyPr>
          <a:lstStyle/>
          <a:p>
            <a:r>
              <a:rPr lang="en-US" altLang="ja-JP" dirty="0"/>
              <a:t>or |1</a:t>
            </a:r>
            <a:r>
              <a:rPr lang="ar-AE" altLang="ja-JP" dirty="0"/>
              <a:t>ۧ</a:t>
            </a:r>
          </a:p>
        </p:txBody>
      </p:sp>
    </p:spTree>
    <p:extLst>
      <p:ext uri="{BB962C8B-B14F-4D97-AF65-F5344CB8AC3E}">
        <p14:creationId xmlns:p14="http://schemas.microsoft.com/office/powerpoint/2010/main" val="55260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20655" y="119859"/>
            <a:ext cx="1835249" cy="395288"/>
            <a:chOff x="10320655" y="119859"/>
            <a:chExt cx="183524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065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1707" y="358627"/>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量子アルゴリズム</a:t>
            </a:r>
            <a:endParaRPr kumimoji="1" lang="ja-JP" altLang="en-US" sz="2400" b="1" dirty="0">
              <a:latin typeface="Meiryo UI" panose="020B0604030504040204" pitchFamily="50" charset="-128"/>
              <a:ea typeface="Meiryo UI" panose="020B0604030504040204" pitchFamily="50" charset="-128"/>
            </a:endParaRPr>
          </a:p>
        </p:txBody>
      </p:sp>
      <p:sp>
        <p:nvSpPr>
          <p:cNvPr id="105" name="object 4"/>
          <p:cNvSpPr/>
          <p:nvPr/>
        </p:nvSpPr>
        <p:spPr>
          <a:xfrm>
            <a:off x="656844" y="1705355"/>
            <a:ext cx="10628376" cy="1662684"/>
          </a:xfrm>
          <a:prstGeom prst="rect">
            <a:avLst/>
          </a:prstGeom>
          <a:blipFill>
            <a:blip r:embed="rId4" cstate="print"/>
            <a:stretch>
              <a:fillRect/>
            </a:stretch>
          </a:blipFill>
        </p:spPr>
        <p:txBody>
          <a:bodyPr wrap="square" lIns="0" tIns="0" rIns="0" bIns="0" rtlCol="0"/>
          <a:lstStyle/>
          <a:p>
            <a:endParaRPr/>
          </a:p>
        </p:txBody>
      </p:sp>
      <p:sp>
        <p:nvSpPr>
          <p:cNvPr id="107" name="object 5"/>
          <p:cNvSpPr txBox="1"/>
          <p:nvPr/>
        </p:nvSpPr>
        <p:spPr>
          <a:xfrm>
            <a:off x="1048613" y="1290573"/>
            <a:ext cx="749300" cy="360680"/>
          </a:xfrm>
          <a:prstGeom prst="rect">
            <a:avLst/>
          </a:prstGeom>
        </p:spPr>
        <p:txBody>
          <a:bodyPr vert="horz" wrap="square" lIns="0" tIns="12065" rIns="0" bIns="0" rtlCol="0">
            <a:spAutoFit/>
          </a:bodyPr>
          <a:lstStyle/>
          <a:p>
            <a:pPr marL="12700">
              <a:lnSpc>
                <a:spcPct val="100000"/>
              </a:lnSpc>
              <a:spcBef>
                <a:spcPts val="95"/>
              </a:spcBef>
              <a:tabLst>
                <a:tab pos="523875" algn="l"/>
              </a:tabLst>
            </a:pPr>
            <a:r>
              <a:rPr sz="2200" spc="-85" dirty="0">
                <a:latin typeface="Arial"/>
                <a:cs typeface="Arial"/>
              </a:rPr>
              <a:t>1.	</a:t>
            </a:r>
            <a:r>
              <a:rPr sz="2200" spc="-114" dirty="0">
                <a:latin typeface="Arial"/>
                <a:cs typeface="Arial"/>
              </a:rPr>
              <a:t>2</a:t>
            </a:r>
            <a:r>
              <a:rPr sz="2200" spc="-60" dirty="0">
                <a:latin typeface="Arial"/>
                <a:cs typeface="Arial"/>
              </a:rPr>
              <a:t>.</a:t>
            </a:r>
            <a:endParaRPr sz="2200" dirty="0">
              <a:latin typeface="Arial"/>
              <a:cs typeface="Arial"/>
            </a:endParaRPr>
          </a:p>
        </p:txBody>
      </p:sp>
      <p:sp>
        <p:nvSpPr>
          <p:cNvPr id="108" name="object 6"/>
          <p:cNvSpPr txBox="1"/>
          <p:nvPr/>
        </p:nvSpPr>
        <p:spPr>
          <a:xfrm>
            <a:off x="9311385" y="1290573"/>
            <a:ext cx="238125" cy="360680"/>
          </a:xfrm>
          <a:prstGeom prst="rect">
            <a:avLst/>
          </a:prstGeom>
        </p:spPr>
        <p:txBody>
          <a:bodyPr vert="horz" wrap="square" lIns="0" tIns="12065" rIns="0" bIns="0" rtlCol="0">
            <a:spAutoFit/>
          </a:bodyPr>
          <a:lstStyle/>
          <a:p>
            <a:pPr marL="12700">
              <a:lnSpc>
                <a:spcPct val="100000"/>
              </a:lnSpc>
              <a:spcBef>
                <a:spcPts val="95"/>
              </a:spcBef>
            </a:pPr>
            <a:r>
              <a:rPr sz="2200" spc="-85" dirty="0">
                <a:latin typeface="Arial"/>
                <a:cs typeface="Arial"/>
              </a:rPr>
              <a:t>3.</a:t>
            </a:r>
            <a:endParaRPr sz="2200">
              <a:latin typeface="Arial"/>
              <a:cs typeface="Arial"/>
            </a:endParaRPr>
          </a:p>
        </p:txBody>
      </p:sp>
      <p:sp>
        <p:nvSpPr>
          <p:cNvPr id="4" name="正方形/長方形 3"/>
          <p:cNvSpPr/>
          <p:nvPr/>
        </p:nvSpPr>
        <p:spPr>
          <a:xfrm>
            <a:off x="1949866" y="3977957"/>
            <a:ext cx="8931494" cy="1938992"/>
          </a:xfrm>
          <a:prstGeom prst="rect">
            <a:avLst/>
          </a:prstGeom>
        </p:spPr>
        <p:txBody>
          <a:bodyPr wrap="square">
            <a:spAutoFit/>
          </a:bodyPr>
          <a:lstStyle/>
          <a:p>
            <a:r>
              <a:rPr lang="ja-JP" altLang="en-US" sz="2400" dirty="0" smtClean="0">
                <a:latin typeface="Meiryo UI" panose="020B0604030504040204" pitchFamily="50" charset="-128"/>
                <a:ea typeface="Meiryo UI" panose="020B0604030504040204" pitchFamily="50" charset="-128"/>
              </a:rPr>
              <a:t>１．</a:t>
            </a:r>
            <a:r>
              <a:rPr lang="en-US" altLang="ja-JP" sz="2400" dirty="0" smtClean="0">
                <a:latin typeface="Meiryo UI" panose="020B0604030504040204" pitchFamily="50" charset="-128"/>
                <a:ea typeface="Meiryo UI" panose="020B0604030504040204" pitchFamily="50" charset="-128"/>
              </a:rPr>
              <a:t>initialization </a:t>
            </a:r>
            <a:r>
              <a:rPr lang="en-US" altLang="ja-JP" sz="2400" dirty="0">
                <a:latin typeface="Meiryo UI" panose="020B0604030504040204" pitchFamily="50" charset="-128"/>
                <a:ea typeface="Meiryo UI" panose="020B0604030504040204" pitchFamily="50" charset="-128"/>
              </a:rPr>
              <a:t>of all </a:t>
            </a:r>
            <a:r>
              <a:rPr lang="en-US" altLang="ja-JP" sz="2400" dirty="0" err="1">
                <a:latin typeface="Meiryo UI" panose="020B0604030504040204" pitchFamily="50" charset="-128"/>
                <a:ea typeface="Meiryo UI" panose="020B0604030504040204" pitchFamily="50" charset="-128"/>
              </a:rPr>
              <a:t>qubits</a:t>
            </a:r>
            <a:r>
              <a:rPr lang="en-US" altLang="ja-JP" sz="2400" dirty="0">
                <a:latin typeface="Meiryo UI" panose="020B0604030504040204" pitchFamily="50" charset="-128"/>
                <a:ea typeface="Meiryo UI" panose="020B0604030504040204" pitchFamily="50" charset="-128"/>
              </a:rPr>
              <a:t> in |0</a:t>
            </a:r>
            <a:r>
              <a:rPr lang="ar-AE" altLang="ja-JP" sz="2400" dirty="0">
                <a:latin typeface="Meiryo UI" panose="020B0604030504040204" pitchFamily="50" charset="-128"/>
                <a:ea typeface="Meiryo UI" panose="020B0604030504040204" pitchFamily="50" charset="-128"/>
              </a:rPr>
              <a:t>ۧ</a:t>
            </a:r>
          </a:p>
          <a:p>
            <a:r>
              <a:rPr lang="ja-JP" altLang="en-US" sz="2400" dirty="0" smtClean="0">
                <a:latin typeface="Meiryo UI" panose="020B0604030504040204" pitchFamily="50" charset="-128"/>
                <a:ea typeface="Meiryo UI" panose="020B0604030504040204" pitchFamily="50" charset="-128"/>
              </a:rPr>
              <a:t>２．</a:t>
            </a:r>
            <a:r>
              <a:rPr lang="en-US" altLang="ja-JP" sz="2400" dirty="0" smtClean="0">
                <a:latin typeface="Meiryo UI" panose="020B0604030504040204" pitchFamily="50" charset="-128"/>
                <a:ea typeface="Meiryo UI" panose="020B0604030504040204" pitchFamily="50" charset="-128"/>
              </a:rPr>
              <a:t>sequence </a:t>
            </a:r>
            <a:r>
              <a:rPr lang="en-US" altLang="ja-JP" sz="2400" dirty="0">
                <a:latin typeface="Meiryo UI" panose="020B0604030504040204" pitchFamily="50" charset="-128"/>
                <a:ea typeface="Meiryo UI" panose="020B0604030504040204" pitchFamily="50" charset="-128"/>
              </a:rPr>
              <a:t>of operations on single or multiple </a:t>
            </a:r>
            <a:r>
              <a:rPr lang="en-US" altLang="ja-JP" sz="2400" dirty="0" err="1">
                <a:latin typeface="Meiryo UI" panose="020B0604030504040204" pitchFamily="50" charset="-128"/>
                <a:ea typeface="Meiryo UI" panose="020B0604030504040204" pitchFamily="50" charset="-128"/>
              </a:rPr>
              <a:t>qubits</a:t>
            </a:r>
            <a:endParaRPr lang="en-US" altLang="ja-JP" sz="2400" dirty="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３．</a:t>
            </a:r>
            <a:r>
              <a:rPr lang="en-US" altLang="ja-JP" sz="2400" dirty="0" smtClean="0">
                <a:latin typeface="Meiryo UI" panose="020B0604030504040204" pitchFamily="50" charset="-128"/>
                <a:ea typeface="Meiryo UI" panose="020B0604030504040204" pitchFamily="50" charset="-128"/>
              </a:rPr>
              <a:t>measurement </a:t>
            </a:r>
            <a:r>
              <a:rPr lang="en-US" altLang="ja-JP" sz="2400" dirty="0">
                <a:latin typeface="Meiryo UI" panose="020B0604030504040204" pitchFamily="50" charset="-128"/>
                <a:ea typeface="Meiryo UI" panose="020B0604030504040204" pitchFamily="50" charset="-128"/>
              </a:rPr>
              <a:t>(read-out) concludes algorithm</a:t>
            </a:r>
          </a:p>
          <a:p>
            <a:endParaRPr lang="en-US" altLang="ja-JP" sz="2400" dirty="0">
              <a:latin typeface="Meiryo UI" panose="020B0604030504040204" pitchFamily="50" charset="-128"/>
              <a:ea typeface="Meiryo UI" panose="020B0604030504040204" pitchFamily="50" charset="-128"/>
            </a:endParaRPr>
          </a:p>
          <a:p>
            <a:r>
              <a:rPr lang="en-US" altLang="ja-JP" sz="2400" dirty="0">
                <a:latin typeface="Meiryo UI" panose="020B0604030504040204" pitchFamily="50" charset="-128"/>
                <a:ea typeface="Meiryo UI" panose="020B0604030504040204" pitchFamily="50" charset="-128"/>
              </a:rPr>
              <a:t>multiple repetitions for statistical claims necessary</a:t>
            </a:r>
          </a:p>
        </p:txBody>
      </p:sp>
    </p:spTree>
    <p:extLst>
      <p:ext uri="{BB962C8B-B14F-4D97-AF65-F5344CB8AC3E}">
        <p14:creationId xmlns:p14="http://schemas.microsoft.com/office/powerpoint/2010/main" val="87610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138" name="正方形/長方形 137"/>
          <p:cNvSpPr/>
          <p:nvPr/>
        </p:nvSpPr>
        <p:spPr>
          <a:xfrm>
            <a:off x="6847163"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39" name="正方形/長方形 138"/>
          <p:cNvSpPr/>
          <p:nvPr/>
        </p:nvSpPr>
        <p:spPr>
          <a:xfrm>
            <a:off x="7379340"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0" name="正方形/長方形 139"/>
          <p:cNvSpPr/>
          <p:nvPr/>
        </p:nvSpPr>
        <p:spPr>
          <a:xfrm>
            <a:off x="7942829" y="1078310"/>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1" name="正方形/長方形 140"/>
          <p:cNvSpPr/>
          <p:nvPr/>
        </p:nvSpPr>
        <p:spPr>
          <a:xfrm>
            <a:off x="8465343" y="1077581"/>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19" name="角丸四角形 118"/>
          <p:cNvSpPr/>
          <p:nvPr/>
        </p:nvSpPr>
        <p:spPr>
          <a:xfrm>
            <a:off x="2813538" y="2077736"/>
            <a:ext cx="6286919" cy="3561066"/>
          </a:xfrm>
          <a:prstGeom prst="roundRect">
            <a:avLst>
              <a:gd name="adj" fmla="val 3942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3225967" y="2459738"/>
            <a:ext cx="2707105" cy="2851031"/>
          </a:xfrm>
          <a:prstGeom prst="ellipse">
            <a:avLst/>
          </a:prstGeom>
          <a:solidFill>
            <a:srgbClr val="0070C0"/>
          </a:solidFill>
          <a:ln w="28575">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146" name="円/楕円 145"/>
          <p:cNvSpPr/>
          <p:nvPr/>
        </p:nvSpPr>
        <p:spPr>
          <a:xfrm>
            <a:off x="6096000" y="2459738"/>
            <a:ext cx="2707105" cy="2851031"/>
          </a:xfrm>
          <a:prstGeom prst="ellipse">
            <a:avLst/>
          </a:prstGeom>
          <a:solidFill>
            <a:schemeClr val="accent2">
              <a:lumMod val="75000"/>
            </a:schemeClr>
          </a:solidFill>
          <a:ln w="28575">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3900" b="1" dirty="0">
              <a:solidFill>
                <a:srgbClr val="7030A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615360" y="1241416"/>
            <a:ext cx="6982232" cy="830997"/>
          </a:xfrm>
          <a:prstGeom prst="rect">
            <a:avLst/>
          </a:prstGeom>
          <a:noFill/>
        </p:spPr>
        <p:txBody>
          <a:bodyPr wrap="square" rtlCol="0">
            <a:spAutoFit/>
          </a:bodyPr>
          <a:lstStyle/>
          <a:p>
            <a:pPr algn="ctr"/>
            <a:r>
              <a:rPr kumimoji="1" lang="ja-JP" altLang="en-US" sz="2400" dirty="0" smtClean="0">
                <a:latin typeface="Meiryo UI" panose="020B0604030504040204" pitchFamily="50" charset="-128"/>
                <a:ea typeface="Meiryo UI" panose="020B0604030504040204" pitchFamily="50" charset="-128"/>
              </a:rPr>
              <a:t>ペアリングされた</a:t>
            </a:r>
            <a:r>
              <a:rPr kumimoji="1" lang="en-US" altLang="ja-JP" sz="2400" dirty="0" smtClean="0">
                <a:latin typeface="Meiryo UI" panose="020B0604030504040204" pitchFamily="50" charset="-128"/>
                <a:ea typeface="Meiryo UI" panose="020B0604030504040204" pitchFamily="50" charset="-128"/>
              </a:rPr>
              <a:t>2</a:t>
            </a:r>
            <a:r>
              <a:rPr kumimoji="1" lang="ja-JP" altLang="en-US" sz="2400" dirty="0" err="1" smtClean="0">
                <a:latin typeface="Meiryo UI" panose="020B0604030504040204" pitchFamily="50" charset="-128"/>
                <a:ea typeface="Meiryo UI" panose="020B0604030504040204" pitchFamily="50" charset="-128"/>
              </a:rPr>
              <a:t>つの</a:t>
            </a:r>
            <a:r>
              <a:rPr kumimoji="1" lang="ja-JP" altLang="en-US" sz="2400" dirty="0" smtClean="0">
                <a:latin typeface="Meiryo UI" panose="020B0604030504040204" pitchFamily="50" charset="-128"/>
                <a:ea typeface="Meiryo UI" panose="020B0604030504040204" pitchFamily="50" charset="-128"/>
              </a:rPr>
              <a:t>量子は、</a:t>
            </a:r>
            <a:endParaRPr kumimoji="1"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距離が離れていても相互に影響しあう関係となる。</a:t>
            </a:r>
            <a:endParaRPr kumimoji="1" lang="ja-JP" altLang="en-US" sz="24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42941" y="3425151"/>
            <a:ext cx="3053059" cy="830997"/>
          </a:xfrm>
          <a:prstGeom prst="rect">
            <a:avLst/>
          </a:prstGeom>
          <a:noFill/>
        </p:spPr>
        <p:txBody>
          <a:bodyPr wrap="square" rtlCol="0">
            <a:spAutoFit/>
          </a:bodyPr>
          <a:lstStyle/>
          <a:p>
            <a:pPr algn="ctr"/>
            <a:r>
              <a:rPr kumimoji="1" lang="ja-JP" altLang="en-US" sz="4800" b="1" dirty="0" smtClean="0">
                <a:solidFill>
                  <a:schemeClr val="bg1"/>
                </a:solidFill>
                <a:latin typeface="Meiryo UI" panose="020B0604030504040204" pitchFamily="50" charset="-128"/>
                <a:ea typeface="Meiryo UI" panose="020B0604030504040204" pitchFamily="50" charset="-128"/>
              </a:rPr>
              <a:t>量子</a:t>
            </a:r>
            <a:r>
              <a:rPr kumimoji="1" lang="en-US" altLang="ja-JP" sz="4800" b="1" dirty="0" smtClean="0">
                <a:solidFill>
                  <a:schemeClr val="bg1"/>
                </a:solidFill>
                <a:latin typeface="Meiryo UI" panose="020B0604030504040204" pitchFamily="50" charset="-128"/>
                <a:ea typeface="Meiryo UI" panose="020B0604030504040204" pitchFamily="50" charset="-128"/>
              </a:rPr>
              <a:t>X</a:t>
            </a:r>
            <a:endParaRPr kumimoji="1" lang="ja-JP" altLang="en-US" sz="4800" b="1" dirty="0">
              <a:solidFill>
                <a:schemeClr val="bg1"/>
              </a:solidFill>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5923022" y="3425151"/>
            <a:ext cx="3053059" cy="830997"/>
          </a:xfrm>
          <a:prstGeom prst="rect">
            <a:avLst/>
          </a:prstGeom>
          <a:noFill/>
        </p:spPr>
        <p:txBody>
          <a:bodyPr wrap="square" rtlCol="0">
            <a:spAutoFit/>
          </a:bodyPr>
          <a:lstStyle/>
          <a:p>
            <a:pPr algn="ctr"/>
            <a:r>
              <a:rPr kumimoji="1" lang="ja-JP" altLang="en-US" sz="4800" b="1" dirty="0" smtClean="0">
                <a:solidFill>
                  <a:schemeClr val="bg1"/>
                </a:solidFill>
                <a:latin typeface="Meiryo UI" panose="020B0604030504040204" pitchFamily="50" charset="-128"/>
                <a:ea typeface="Meiryo UI" panose="020B0604030504040204" pitchFamily="50" charset="-128"/>
              </a:rPr>
              <a:t>量子</a:t>
            </a:r>
            <a:r>
              <a:rPr kumimoji="1" lang="en-US" altLang="ja-JP" sz="4800" b="1" dirty="0" smtClean="0">
                <a:solidFill>
                  <a:schemeClr val="bg1"/>
                </a:solidFill>
                <a:latin typeface="Meiryo UI" panose="020B0604030504040204" pitchFamily="50" charset="-128"/>
                <a:ea typeface="Meiryo UI" panose="020B0604030504040204" pitchFamily="50" charset="-128"/>
              </a:rPr>
              <a:t>Y</a:t>
            </a:r>
            <a:endParaRPr kumimoji="1" lang="ja-JP" altLang="en-US" sz="4800" b="1" dirty="0">
              <a:solidFill>
                <a:schemeClr val="bg1"/>
              </a:solidFill>
              <a:latin typeface="Meiryo UI" panose="020B0604030504040204" pitchFamily="50" charset="-128"/>
              <a:ea typeface="Meiryo UI" panose="020B0604030504040204" pitchFamily="50" charset="-128"/>
            </a:endParaRPr>
          </a:p>
        </p:txBody>
      </p:sp>
      <p:sp>
        <p:nvSpPr>
          <p:cNvPr id="150" name="左右矢印 149"/>
          <p:cNvSpPr/>
          <p:nvPr/>
        </p:nvSpPr>
        <p:spPr>
          <a:xfrm>
            <a:off x="5419493" y="3947461"/>
            <a:ext cx="1159727" cy="343926"/>
          </a:xfrm>
          <a:prstGeom prst="leftRightArrow">
            <a:avLst/>
          </a:prstGeom>
          <a:solidFill>
            <a:schemeClr val="accent6">
              <a:lumMod val="60000"/>
              <a:lumOff val="40000"/>
            </a:schemeClr>
          </a:solidFill>
          <a:ln>
            <a:solidFill>
              <a:srgbClr val="92D050"/>
            </a:solid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左右矢印 150"/>
          <p:cNvSpPr/>
          <p:nvPr/>
        </p:nvSpPr>
        <p:spPr>
          <a:xfrm>
            <a:off x="5428546" y="3315396"/>
            <a:ext cx="1159727" cy="343926"/>
          </a:xfrm>
          <a:prstGeom prst="leftRightArrow">
            <a:avLst/>
          </a:prstGeom>
          <a:solidFill>
            <a:schemeClr val="accent6">
              <a:lumMod val="60000"/>
              <a:lumOff val="40000"/>
            </a:schemeClr>
          </a:solidFill>
          <a:ln>
            <a:solidFill>
              <a:srgbClr val="92D050"/>
            </a:solidFill>
          </a:ln>
          <a:effectLst>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244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0366375" y="119859"/>
            <a:ext cx="1789529" cy="395288"/>
            <a:chOff x="10366375" y="119859"/>
            <a:chExt cx="1789529" cy="395288"/>
          </a:xfrm>
        </p:grpSpPr>
        <p:pic>
          <p:nvPicPr>
            <p:cNvPr id="6" name="図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6375" y="119859"/>
              <a:ext cx="3952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0617616" y="196059"/>
              <a:ext cx="1538288" cy="254000"/>
            </a:xfrm>
            <a:prstGeom prst="rect">
              <a:avLst/>
            </a:prstGeom>
            <a:noFill/>
          </p:spPr>
          <p:txBody>
            <a:bodyPr wrap="none">
              <a:spAutoFit/>
            </a:bodyPr>
            <a:lstStyle/>
            <a:p>
              <a:pPr eaLnBrk="1" hangingPunct="1">
                <a:defRPr/>
              </a:pPr>
              <a:r>
                <a:rPr lang="ja-JP" altLang="en-US" sz="1050" dirty="0">
                  <a:solidFill>
                    <a:schemeClr val="bg1"/>
                  </a:solidFill>
                </a:rPr>
                <a:t>戦略研技</a:t>
              </a:r>
              <a:r>
                <a:rPr lang="ja-JP" altLang="en-US" sz="1050" dirty="0"/>
                <a:t>術フォーサイト</a:t>
              </a:r>
              <a:endParaRPr lang="ja-JP" altLang="en-US" dirty="0"/>
            </a:p>
          </p:txBody>
        </p:sp>
      </p:grpSp>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a:t>
            </a:r>
            <a:r>
              <a:rPr lang="en-US" altLang="ja-JP" sz="900" dirty="0" smtClean="0">
                <a:latin typeface="Meiryo UI" panose="020B0604030504040204" pitchFamily="50" charset="-128"/>
                <a:cs typeface="Times New Roman" panose="02020603050405020304" pitchFamily="18" charset="0"/>
              </a:rPr>
              <a:t>Mitsui &amp; Co. Global Strategic Studies Institute 2018 All Rights Reserved.</a:t>
            </a:r>
            <a:endParaRPr lang="ja-JP" altLang="en-US" sz="900" dirty="0"/>
          </a:p>
        </p:txBody>
      </p:sp>
      <p:pic>
        <p:nvPicPr>
          <p:cNvPr id="13" name="図 12"/>
          <p:cNvPicPr>
            <a:picLocks noChangeAspect="1"/>
          </p:cNvPicPr>
          <p:nvPr/>
        </p:nvPicPr>
        <p:blipFill>
          <a:blip r:embed="rId3"/>
          <a:stretch>
            <a:fillRect/>
          </a:stretch>
        </p:blipFill>
        <p:spPr>
          <a:xfrm>
            <a:off x="0" y="-2809"/>
            <a:ext cx="939467" cy="867464"/>
          </a:xfrm>
          <a:prstGeom prst="rect">
            <a:avLst/>
          </a:prstGeom>
        </p:spPr>
      </p:pic>
      <p:sp>
        <p:nvSpPr>
          <p:cNvPr id="2" name="テキスト ボックス 1"/>
          <p:cNvSpPr txBox="1"/>
          <p:nvPr/>
        </p:nvSpPr>
        <p:spPr>
          <a:xfrm>
            <a:off x="4275476" y="119859"/>
            <a:ext cx="3636509"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3898" y="581524"/>
            <a:ext cx="7123690" cy="5879050"/>
          </a:xfrm>
          <a:prstGeom prst="rect">
            <a:avLst/>
          </a:prstGeom>
        </p:spPr>
      </p:pic>
    </p:spTree>
    <p:extLst>
      <p:ext uri="{BB962C8B-B14F-4D97-AF65-F5344CB8AC3E}">
        <p14:creationId xmlns:p14="http://schemas.microsoft.com/office/powerpoint/2010/main" val="118949361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7495</TotalTime>
  <Words>3169</Words>
  <Application>Microsoft Office PowerPoint</Application>
  <PresentationFormat>ワイド画面</PresentationFormat>
  <Paragraphs>649</Paragraphs>
  <Slides>35</Slides>
  <Notes>8</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35</vt:i4>
      </vt:variant>
    </vt:vector>
  </HeadingPairs>
  <TitlesOfParts>
    <vt:vector size="48" baseType="lpstr">
      <vt:lpstr>DejaVu Sans</vt:lpstr>
      <vt:lpstr>Meiryo UI</vt:lpstr>
      <vt:lpstr>ＭＳ Ｐゴシック</vt:lpstr>
      <vt:lpstr>Noto Sans CJK JP Regular</vt:lpstr>
      <vt:lpstr>UD デジタル 教科書体 NK-R</vt:lpstr>
      <vt:lpstr>UD デジタル 教科書体 NP-B</vt:lpstr>
      <vt:lpstr>游ゴシック Medium</vt:lpstr>
      <vt:lpstr>Arial</vt:lpstr>
      <vt:lpstr>Arial Black</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165</cp:revision>
  <cp:lastPrinted>2017-11-08T06:15:30Z</cp:lastPrinted>
  <dcterms:created xsi:type="dcterms:W3CDTF">2017-10-10T01:36:52Z</dcterms:created>
  <dcterms:modified xsi:type="dcterms:W3CDTF">2020-07-17T04:44:45Z</dcterms:modified>
</cp:coreProperties>
</file>